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5" r:id="rId9"/>
    <p:sldId id="266" r:id="rId10"/>
    <p:sldId id="271" r:id="rId11"/>
    <p:sldId id="272" r:id="rId12"/>
    <p:sldId id="268" r:id="rId13"/>
    <p:sldId id="273" r:id="rId14"/>
    <p:sldId id="269" r:id="rId15"/>
    <p:sldId id="270" r:id="rId16"/>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4"/>
    <p:restoredTop sz="94627"/>
  </p:normalViewPr>
  <p:slideViewPr>
    <p:cSldViewPr snapToGrid="0" snapToObjects="1">
      <p:cViewPr varScale="1">
        <p:scale>
          <a:sx n="95" d="100"/>
          <a:sy n="95" d="100"/>
        </p:scale>
        <p:origin x="6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2F2F3E37-F775-374C-ADDA-01A055805AE6}"/>
    <pc:docChg chg="undo custSel addSld modSld">
      <pc:chgData name="ANWAR AMAR" userId="c1720d63-2acc-4633-aa0b-51ca7356e534" providerId="ADAL" clId="{2F2F3E37-F775-374C-ADDA-01A055805AE6}" dt="2021-02-22T05:55:42.118" v="1130" actId="20577"/>
      <pc:docMkLst>
        <pc:docMk/>
      </pc:docMkLst>
      <pc:sldChg chg="modSp mod">
        <pc:chgData name="ANWAR AMAR" userId="c1720d63-2acc-4633-aa0b-51ca7356e534" providerId="ADAL" clId="{2F2F3E37-F775-374C-ADDA-01A055805AE6}" dt="2021-02-22T05:55:42.118" v="1130" actId="20577"/>
        <pc:sldMkLst>
          <pc:docMk/>
          <pc:sldMk cId="2662280883" sldId="266"/>
        </pc:sldMkLst>
        <pc:spChg chg="mod">
          <ac:chgData name="ANWAR AMAR" userId="c1720d63-2acc-4633-aa0b-51ca7356e534" providerId="ADAL" clId="{2F2F3E37-F775-374C-ADDA-01A055805AE6}" dt="2021-02-22T05:55:42.118" v="1130" actId="20577"/>
          <ac:spMkLst>
            <pc:docMk/>
            <pc:sldMk cId="2662280883" sldId="266"/>
            <ac:spMk id="3" creationId="{9D2051DF-C260-EF41-AA01-084F2A640028}"/>
          </ac:spMkLst>
        </pc:spChg>
      </pc:sldChg>
      <pc:sldChg chg="addSp modSp new mod">
        <pc:chgData name="ANWAR AMAR" userId="c1720d63-2acc-4633-aa0b-51ca7356e534" providerId="ADAL" clId="{2F2F3E37-F775-374C-ADDA-01A055805AE6}" dt="2020-11-17T00:36:50.410" v="988"/>
        <pc:sldMkLst>
          <pc:docMk/>
          <pc:sldMk cId="332340978" sldId="271"/>
        </pc:sldMkLst>
        <pc:spChg chg="mod">
          <ac:chgData name="ANWAR AMAR" userId="c1720d63-2acc-4633-aa0b-51ca7356e534" providerId="ADAL" clId="{2F2F3E37-F775-374C-ADDA-01A055805AE6}" dt="2020-11-17T00:27:04.561" v="264" actId="20577"/>
          <ac:spMkLst>
            <pc:docMk/>
            <pc:sldMk cId="332340978" sldId="271"/>
            <ac:spMk id="2" creationId="{14FF8A5F-8F32-2B4C-B1B2-C9A77C72124C}"/>
          </ac:spMkLst>
        </pc:spChg>
        <pc:spChg chg="mod">
          <ac:chgData name="ANWAR AMAR" userId="c1720d63-2acc-4633-aa0b-51ca7356e534" providerId="ADAL" clId="{2F2F3E37-F775-374C-ADDA-01A055805AE6}" dt="2020-11-17T00:31:23.289" v="567" actId="20577"/>
          <ac:spMkLst>
            <pc:docMk/>
            <pc:sldMk cId="332340978" sldId="271"/>
            <ac:spMk id="3" creationId="{F046265C-52A7-CB4B-9E46-77F8EC568092}"/>
          </ac:spMkLst>
        </pc:spChg>
        <pc:graphicFrameChg chg="add mod modGraphic">
          <ac:chgData name="ANWAR AMAR" userId="c1720d63-2acc-4633-aa0b-51ca7356e534" providerId="ADAL" clId="{2F2F3E37-F775-374C-ADDA-01A055805AE6}" dt="2020-11-17T00:36:50.410" v="988"/>
          <ac:graphicFrameMkLst>
            <pc:docMk/>
            <pc:sldMk cId="332340978" sldId="271"/>
            <ac:graphicFrameMk id="4" creationId="{7E7ECC84-38CD-D245-92C9-AC3A17B0342D}"/>
          </ac:graphicFrameMkLst>
        </pc:graphicFrameChg>
      </pc:sldChg>
      <pc:sldChg chg="modSp new mod">
        <pc:chgData name="ANWAR AMAR" userId="c1720d63-2acc-4633-aa0b-51ca7356e534" providerId="ADAL" clId="{2F2F3E37-F775-374C-ADDA-01A055805AE6}" dt="2020-11-17T00:33:17.032" v="796" actId="20577"/>
        <pc:sldMkLst>
          <pc:docMk/>
          <pc:sldMk cId="1365115674" sldId="272"/>
        </pc:sldMkLst>
        <pc:spChg chg="mod">
          <ac:chgData name="ANWAR AMAR" userId="c1720d63-2acc-4633-aa0b-51ca7356e534" providerId="ADAL" clId="{2F2F3E37-F775-374C-ADDA-01A055805AE6}" dt="2020-11-17T00:31:41.209" v="583" actId="20577"/>
          <ac:spMkLst>
            <pc:docMk/>
            <pc:sldMk cId="1365115674" sldId="272"/>
            <ac:spMk id="2" creationId="{C22FCBF6-2C1D-5D46-80DF-74BE616D5134}"/>
          </ac:spMkLst>
        </pc:spChg>
        <pc:spChg chg="mod">
          <ac:chgData name="ANWAR AMAR" userId="c1720d63-2acc-4633-aa0b-51ca7356e534" providerId="ADAL" clId="{2F2F3E37-F775-374C-ADDA-01A055805AE6}" dt="2020-11-17T00:33:17.032" v="796" actId="20577"/>
          <ac:spMkLst>
            <pc:docMk/>
            <pc:sldMk cId="1365115674" sldId="272"/>
            <ac:spMk id="3" creationId="{51F2F6F4-1AC2-8340-B8EE-0335FB52CA5D}"/>
          </ac:spMkLst>
        </pc:spChg>
      </pc:sldChg>
      <pc:sldChg chg="modSp new mod">
        <pc:chgData name="ANWAR AMAR" userId="c1720d63-2acc-4633-aa0b-51ca7356e534" providerId="ADAL" clId="{2F2F3E37-F775-374C-ADDA-01A055805AE6}" dt="2020-11-17T00:35:50.155" v="974" actId="20577"/>
        <pc:sldMkLst>
          <pc:docMk/>
          <pc:sldMk cId="2812439689" sldId="273"/>
        </pc:sldMkLst>
        <pc:spChg chg="mod">
          <ac:chgData name="ANWAR AMAR" userId="c1720d63-2acc-4633-aa0b-51ca7356e534" providerId="ADAL" clId="{2F2F3E37-F775-374C-ADDA-01A055805AE6}" dt="2020-11-17T00:34:48.670" v="819" actId="20577"/>
          <ac:spMkLst>
            <pc:docMk/>
            <pc:sldMk cId="2812439689" sldId="273"/>
            <ac:spMk id="2" creationId="{3F11347C-B964-E449-B2F6-2367CBF929D7}"/>
          </ac:spMkLst>
        </pc:spChg>
        <pc:spChg chg="mod">
          <ac:chgData name="ANWAR AMAR" userId="c1720d63-2acc-4633-aa0b-51ca7356e534" providerId="ADAL" clId="{2F2F3E37-F775-374C-ADDA-01A055805AE6}" dt="2020-11-17T00:35:50.155" v="974" actId="20577"/>
          <ac:spMkLst>
            <pc:docMk/>
            <pc:sldMk cId="2812439689" sldId="273"/>
            <ac:spMk id="3" creationId="{8560FA7B-EB6B-E04D-A1C3-C8009AF221A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6A12-E777-2F45-BB84-6D7878576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760A3D8-8B00-DA44-A0A4-FDA9593F69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B1D6FC-5B6F-FE43-A489-0EA9C916154B}"/>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5" name="Footer Placeholder 4">
            <a:extLst>
              <a:ext uri="{FF2B5EF4-FFF2-40B4-BE49-F238E27FC236}">
                <a16:creationId xmlns:a16="http://schemas.microsoft.com/office/drawing/2014/main" id="{4DE5C293-77A9-5D4B-A0FE-E8727E6A63F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2FA3AB9-33BF-AA46-B64D-EF0303E0C89B}"/>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196470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6BEC-DB82-8B46-A457-8F0B4216FDB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9131DA4-152D-B140-9CDA-AF6BB2C96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23B1B8-2BFD-FD4C-89C6-9AE9D1FD8FD9}"/>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5" name="Footer Placeholder 4">
            <a:extLst>
              <a:ext uri="{FF2B5EF4-FFF2-40B4-BE49-F238E27FC236}">
                <a16:creationId xmlns:a16="http://schemas.microsoft.com/office/drawing/2014/main" id="{DEB8D10D-6CE5-4540-A8A5-EFABBB91D49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744541B-D80F-C64A-AA2D-4B4FC7697F12}"/>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2857085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0CED9-71C4-944D-8466-ECFE7A2AE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38F884B-A021-C241-A0BA-3547B72A56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3C7739E-ACBE-884C-BB19-5472F68E2FE9}"/>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5" name="Footer Placeholder 4">
            <a:extLst>
              <a:ext uri="{FF2B5EF4-FFF2-40B4-BE49-F238E27FC236}">
                <a16:creationId xmlns:a16="http://schemas.microsoft.com/office/drawing/2014/main" id="{81151D73-D6D9-4448-B94A-B75988A0FC6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E5FFD5F6-3752-E240-95BC-B34B7EAEA446}"/>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257958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960244-E539-8E4F-B868-987CCFD44D6F}"/>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7E0F8C5-29A2-764C-AC27-5A0B4C42D3D7}"/>
              </a:ext>
            </a:extLst>
          </p:cNvPr>
          <p:cNvSpPr>
            <a:spLocks noGrp="1"/>
          </p:cNvSpPr>
          <p:nvPr>
            <p:ph type="title"/>
          </p:nvPr>
        </p:nvSpPr>
        <p:spPr>
          <a:xfrm>
            <a:off x="0" y="1"/>
            <a:ext cx="12192000" cy="578224"/>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15E797C-88B8-8445-9824-FFF2E042B389}"/>
              </a:ext>
            </a:extLst>
          </p:cNvPr>
          <p:cNvSpPr>
            <a:spLocks noGrp="1"/>
          </p:cNvSpPr>
          <p:nvPr>
            <p:ph idx="1"/>
          </p:nvPr>
        </p:nvSpPr>
        <p:spPr>
          <a:xfrm>
            <a:off x="0" y="578224"/>
            <a:ext cx="12192000" cy="6279775"/>
          </a:xfrm>
        </p:spPr>
        <p:txBody>
          <a:bodyPr/>
          <a:lstStyle>
            <a:lvl1pPr marL="12700" indent="-12700">
              <a:buNone/>
              <a:tabLst/>
              <a:defRPr>
                <a:solidFill>
                  <a:schemeClr val="bg1"/>
                </a:solidFill>
              </a:defRPr>
            </a:lvl1pPr>
            <a:lvl2pPr>
              <a:buNone/>
              <a:defRPr>
                <a:solidFill>
                  <a:schemeClr val="bg1"/>
                </a:solidFill>
              </a:defRPr>
            </a:lvl2pPr>
            <a:lvl3pPr marL="1143000" indent="-228600">
              <a:buNone/>
              <a:tabLst/>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893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9A39-5A3E-9343-8B67-275CA2EDE8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93A0BF1-4866-F343-B596-064AFF4942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8B2EB-FC16-3041-80CB-EF72FC7218CA}"/>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5" name="Footer Placeholder 4">
            <a:extLst>
              <a:ext uri="{FF2B5EF4-FFF2-40B4-BE49-F238E27FC236}">
                <a16:creationId xmlns:a16="http://schemas.microsoft.com/office/drawing/2014/main" id="{9330EE01-FD65-584A-896C-0D18D8A5E6B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3AFCB9B-7296-A94D-9B91-C7718B00B87E}"/>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340734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0C7E-E320-084C-AFB3-FEAC2E3C92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457D42-549A-FC47-A2D3-C69A37352B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995601-8AEB-914E-B8F8-4C2D8F9302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559A8D-8D59-F54A-9F54-AC546D480267}"/>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6" name="Footer Placeholder 5">
            <a:extLst>
              <a:ext uri="{FF2B5EF4-FFF2-40B4-BE49-F238E27FC236}">
                <a16:creationId xmlns:a16="http://schemas.microsoft.com/office/drawing/2014/main" id="{0CA233A4-CB07-4848-962E-1762DDC6721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1D4206A-D06D-DD45-B08C-5F1E5765DD1E}"/>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304168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82FB-268D-CD45-B403-44B87E21075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689DFB-2BED-8F44-84A3-6C3734E1CE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D19378-863C-9646-9C5D-33F02BAE9A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25D793-12EB-4E42-BBA6-10EEB3ED62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2AB5B-5252-2C47-A8B8-9AE7FC572A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E5F084-14E3-844B-B2CB-BD39E36FA50A}"/>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8" name="Footer Placeholder 7">
            <a:extLst>
              <a:ext uri="{FF2B5EF4-FFF2-40B4-BE49-F238E27FC236}">
                <a16:creationId xmlns:a16="http://schemas.microsoft.com/office/drawing/2014/main" id="{CC48E3DC-1812-D54C-9BC8-A5735286B099}"/>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29160EFC-E27A-9B4A-AE50-F70EC2E59796}"/>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222631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C397-1DEC-7449-90E8-3D416C4815E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3659B8-9B26-0949-8933-AD8B2EAD8E9E}"/>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4" name="Footer Placeholder 3">
            <a:extLst>
              <a:ext uri="{FF2B5EF4-FFF2-40B4-BE49-F238E27FC236}">
                <a16:creationId xmlns:a16="http://schemas.microsoft.com/office/drawing/2014/main" id="{2B577AEC-90C2-2C44-9F03-954555C2780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3CE8B04-62D3-5847-8C5D-77842F751443}"/>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417598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144E3-7E6C-5444-8CF8-FED4CEE0C2AC}"/>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3" name="Footer Placeholder 2">
            <a:extLst>
              <a:ext uri="{FF2B5EF4-FFF2-40B4-BE49-F238E27FC236}">
                <a16:creationId xmlns:a16="http://schemas.microsoft.com/office/drawing/2014/main" id="{4B4D6758-0893-7C42-9813-77DDA1E3DBB5}"/>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CC5FB811-C5DB-AF40-85AE-9698224D9CB1}"/>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182153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3723-814D-4A4D-831B-029B413FC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6A646D3-F077-A34E-86CB-C703FAA915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023746-49DF-5245-90E7-A1A497D7A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F2C848-4E8D-3240-96F5-54AD46010E36}"/>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6" name="Footer Placeholder 5">
            <a:extLst>
              <a:ext uri="{FF2B5EF4-FFF2-40B4-BE49-F238E27FC236}">
                <a16:creationId xmlns:a16="http://schemas.microsoft.com/office/drawing/2014/main" id="{F9ADB26E-6CDB-8946-AED1-1B423A142A4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E90DD1-A106-E34A-BE63-563C8A1A77D9}"/>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4156349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7314-FCA1-1E47-8431-2FEC0ED3D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AE3409-4773-294B-B654-DB1C66668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54187E5-AB9E-434E-933D-79F7AB85C5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E9543-1511-ED40-BB56-6726031FABA2}"/>
              </a:ext>
            </a:extLst>
          </p:cNvPr>
          <p:cNvSpPr>
            <a:spLocks noGrp="1"/>
          </p:cNvSpPr>
          <p:nvPr>
            <p:ph type="dt" sz="half" idx="10"/>
          </p:nvPr>
        </p:nvSpPr>
        <p:spPr/>
        <p:txBody>
          <a:bodyPr/>
          <a:lstStyle/>
          <a:p>
            <a:fld id="{6F477081-33C9-8846-B6CB-DD9FF95BD0BB}" type="datetimeFigureOut">
              <a:rPr lang="en-GB" smtClean="0"/>
              <a:t>22/02/2021</a:t>
            </a:fld>
            <a:endParaRPr lang="en-GB" dirty="0"/>
          </a:p>
        </p:txBody>
      </p:sp>
      <p:sp>
        <p:nvSpPr>
          <p:cNvPr id="6" name="Footer Placeholder 5">
            <a:extLst>
              <a:ext uri="{FF2B5EF4-FFF2-40B4-BE49-F238E27FC236}">
                <a16:creationId xmlns:a16="http://schemas.microsoft.com/office/drawing/2014/main" id="{C5464FD3-E234-3945-B75E-CEB9FA64E6B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C37461B-9FE5-4E44-B629-DCA7F1C3BBCD}"/>
              </a:ext>
            </a:extLst>
          </p:cNvPr>
          <p:cNvSpPr>
            <a:spLocks noGrp="1"/>
          </p:cNvSpPr>
          <p:nvPr>
            <p:ph type="sldNum" sz="quarter" idx="12"/>
          </p:nvPr>
        </p:nvSpPr>
        <p:spPr/>
        <p:txBody>
          <a:bodyPr/>
          <a:lstStyle/>
          <a:p>
            <a:fld id="{FC439F9B-8590-8F46-9F16-BDDB6A478995}" type="slidenum">
              <a:rPr lang="en-GB" smtClean="0"/>
              <a:t>‹#›</a:t>
            </a:fld>
            <a:endParaRPr lang="en-GB" dirty="0"/>
          </a:p>
        </p:txBody>
      </p:sp>
    </p:spTree>
    <p:extLst>
      <p:ext uri="{BB962C8B-B14F-4D97-AF65-F5344CB8AC3E}">
        <p14:creationId xmlns:p14="http://schemas.microsoft.com/office/powerpoint/2010/main" val="3315384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28409-E6CC-C34C-B652-5EB2FF352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4ED524-29F1-4A49-B345-21F346BC1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63F8F4-011D-5043-B62D-201F53ADD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477081-33C9-8846-B6CB-DD9FF95BD0BB}" type="datetimeFigureOut">
              <a:rPr lang="en-GB" smtClean="0"/>
              <a:t>22/02/2021</a:t>
            </a:fld>
            <a:endParaRPr lang="en-GB" dirty="0"/>
          </a:p>
        </p:txBody>
      </p:sp>
      <p:sp>
        <p:nvSpPr>
          <p:cNvPr id="5" name="Footer Placeholder 4">
            <a:extLst>
              <a:ext uri="{FF2B5EF4-FFF2-40B4-BE49-F238E27FC236}">
                <a16:creationId xmlns:a16="http://schemas.microsoft.com/office/drawing/2014/main" id="{890D3345-24E4-A84F-9F43-C15A2D3B0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34EDA05-0110-5841-AF99-7CA0F5032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39F9B-8590-8F46-9F16-BDDB6A478995}" type="slidenum">
              <a:rPr lang="en-GB" smtClean="0"/>
              <a:t>‹#›</a:t>
            </a:fld>
            <a:endParaRPr lang="en-GB" dirty="0"/>
          </a:p>
        </p:txBody>
      </p:sp>
    </p:spTree>
    <p:extLst>
      <p:ext uri="{BB962C8B-B14F-4D97-AF65-F5344CB8AC3E}">
        <p14:creationId xmlns:p14="http://schemas.microsoft.com/office/powerpoint/2010/main" val="2742206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7178-57DD-094E-B5E5-16B7EB6F4E5E}"/>
              </a:ext>
            </a:extLst>
          </p:cNvPr>
          <p:cNvSpPr>
            <a:spLocks noGrp="1"/>
          </p:cNvSpPr>
          <p:nvPr>
            <p:ph type="title"/>
          </p:nvPr>
        </p:nvSpPr>
        <p:spPr/>
        <p:txBody>
          <a:bodyPr>
            <a:normAutofit fontScale="90000"/>
          </a:bodyPr>
          <a:lstStyle/>
          <a:p>
            <a:r>
              <a:rPr lang="en-US" b="1" dirty="0"/>
              <a:t>19.2 Recursion </a:t>
            </a:r>
            <a:endParaRPr lang="en-GB" dirty="0"/>
          </a:p>
        </p:txBody>
      </p:sp>
      <p:sp>
        <p:nvSpPr>
          <p:cNvPr id="3" name="Content Placeholder 2">
            <a:extLst>
              <a:ext uri="{FF2B5EF4-FFF2-40B4-BE49-F238E27FC236}">
                <a16:creationId xmlns:a16="http://schemas.microsoft.com/office/drawing/2014/main" id="{01C94A7E-ECC7-AA4F-B875-820CB9297D9F}"/>
              </a:ext>
            </a:extLst>
          </p:cNvPr>
          <p:cNvSpPr>
            <a:spLocks noGrp="1"/>
          </p:cNvSpPr>
          <p:nvPr>
            <p:ph idx="1"/>
          </p:nvPr>
        </p:nvSpPr>
        <p:spPr>
          <a:solidFill>
            <a:schemeClr val="accent2"/>
          </a:solidFill>
        </p:spPr>
        <p:txBody>
          <a:bodyPr>
            <a:normAutofit/>
          </a:bodyPr>
          <a:lstStyle/>
          <a:p>
            <a:pPr marL="514350" indent="-514350">
              <a:buFont typeface="+mj-lt"/>
              <a:buAutoNum type="arabicPeriod"/>
            </a:pPr>
            <a:r>
              <a:rPr lang="en-US" dirty="0"/>
              <a:t>Show understanding of recursion </a:t>
            </a:r>
          </a:p>
          <a:p>
            <a:pPr marL="514350" indent="-514350">
              <a:buFont typeface="+mj-lt"/>
              <a:buAutoNum type="arabicPeriod"/>
            </a:pPr>
            <a:r>
              <a:rPr lang="en-US" dirty="0"/>
              <a:t>Show awareness of what a compiler has to do to translate recursive programming code </a:t>
            </a:r>
          </a:p>
          <a:p>
            <a:pPr marL="514350" indent="-514350">
              <a:buFont typeface="+mj-lt"/>
              <a:buAutoNum type="arabicPeriod"/>
            </a:pPr>
            <a:r>
              <a:rPr lang="en-US" dirty="0"/>
              <a:t>Essential features of recursion. </a:t>
            </a:r>
          </a:p>
          <a:p>
            <a:pPr marL="514350" indent="-514350">
              <a:buFont typeface="+mj-lt"/>
              <a:buAutoNum type="arabicPeriod"/>
            </a:pPr>
            <a:r>
              <a:rPr lang="en-US" dirty="0"/>
              <a:t>How recursion is expressed in a programming language. </a:t>
            </a:r>
          </a:p>
          <a:p>
            <a:pPr marL="514350" indent="-514350">
              <a:buFont typeface="+mj-lt"/>
              <a:buAutoNum type="arabicPeriod"/>
            </a:pPr>
            <a:r>
              <a:rPr lang="en-US" dirty="0"/>
              <a:t>Write and trace recursive algorithms When the use of recursion is beneficial Use of stacks and unwinding </a:t>
            </a:r>
          </a:p>
          <a:p>
            <a:pPr marL="514350" indent="-514350">
              <a:buFont typeface="+mj-lt"/>
              <a:buAutoNum type="arabicPeriod"/>
            </a:pPr>
            <a:endParaRPr lang="en-GB" dirty="0"/>
          </a:p>
        </p:txBody>
      </p:sp>
    </p:spTree>
    <p:extLst>
      <p:ext uri="{BB962C8B-B14F-4D97-AF65-F5344CB8AC3E}">
        <p14:creationId xmlns:p14="http://schemas.microsoft.com/office/powerpoint/2010/main" val="134092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8A5F-8F32-2B4C-B1B2-C9A77C72124C}"/>
              </a:ext>
            </a:extLst>
          </p:cNvPr>
          <p:cNvSpPr>
            <a:spLocks noGrp="1"/>
          </p:cNvSpPr>
          <p:nvPr>
            <p:ph type="title"/>
          </p:nvPr>
        </p:nvSpPr>
        <p:spPr/>
        <p:txBody>
          <a:bodyPr>
            <a:normAutofit fontScale="90000"/>
          </a:bodyPr>
          <a:lstStyle/>
          <a:p>
            <a:r>
              <a:rPr lang="en-GB" dirty="0"/>
              <a:t>Example </a:t>
            </a:r>
          </a:p>
        </p:txBody>
      </p:sp>
      <p:sp>
        <p:nvSpPr>
          <p:cNvPr id="3" name="Content Placeholder 2">
            <a:extLst>
              <a:ext uri="{FF2B5EF4-FFF2-40B4-BE49-F238E27FC236}">
                <a16:creationId xmlns:a16="http://schemas.microsoft.com/office/drawing/2014/main" id="{F046265C-52A7-CB4B-9E46-77F8EC568092}"/>
              </a:ext>
            </a:extLst>
          </p:cNvPr>
          <p:cNvSpPr>
            <a:spLocks noGrp="1"/>
          </p:cNvSpPr>
          <p:nvPr>
            <p:ph idx="1"/>
          </p:nvPr>
        </p:nvSpPr>
        <p:spPr/>
        <p:txBody>
          <a:bodyPr/>
          <a:lstStyle/>
          <a:p>
            <a:r>
              <a:rPr lang="en-GB" dirty="0"/>
              <a:t>3!</a:t>
            </a:r>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p:txBody>
      </p:sp>
      <p:graphicFrame>
        <p:nvGraphicFramePr>
          <p:cNvPr id="4" name="Table 4">
            <a:extLst>
              <a:ext uri="{FF2B5EF4-FFF2-40B4-BE49-F238E27FC236}">
                <a16:creationId xmlns:a16="http://schemas.microsoft.com/office/drawing/2014/main" id="{7E7ECC84-38CD-D245-92C9-AC3A17B0342D}"/>
              </a:ext>
            </a:extLst>
          </p:cNvPr>
          <p:cNvGraphicFramePr>
            <a:graphicFrameLocks noGrp="1"/>
          </p:cNvGraphicFramePr>
          <p:nvPr>
            <p:extLst>
              <p:ext uri="{D42A27DB-BD31-4B8C-83A1-F6EECF244321}">
                <p14:modId xmlns:p14="http://schemas.microsoft.com/office/powerpoint/2010/main" val="2983524074"/>
              </p:ext>
            </p:extLst>
          </p:nvPr>
        </p:nvGraphicFramePr>
        <p:xfrm>
          <a:off x="149411" y="1311337"/>
          <a:ext cx="8830716" cy="2966720"/>
        </p:xfrm>
        <a:graphic>
          <a:graphicData uri="http://schemas.openxmlformats.org/drawingml/2006/table">
            <a:tbl>
              <a:tblPr firstRow="1" bandRow="1">
                <a:tableStyleId>{5C22544A-7EE6-4342-B048-85BDC9FD1C3A}</a:tableStyleId>
              </a:tblPr>
              <a:tblGrid>
                <a:gridCol w="1408430">
                  <a:extLst>
                    <a:ext uri="{9D8B030D-6E8A-4147-A177-3AD203B41FA5}">
                      <a16:colId xmlns:a16="http://schemas.microsoft.com/office/drawing/2014/main" val="3384638258"/>
                    </a:ext>
                  </a:extLst>
                </a:gridCol>
                <a:gridCol w="1844239">
                  <a:extLst>
                    <a:ext uri="{9D8B030D-6E8A-4147-A177-3AD203B41FA5}">
                      <a16:colId xmlns:a16="http://schemas.microsoft.com/office/drawing/2014/main" val="3338913870"/>
                    </a:ext>
                  </a:extLst>
                </a:gridCol>
                <a:gridCol w="1011555">
                  <a:extLst>
                    <a:ext uri="{9D8B030D-6E8A-4147-A177-3AD203B41FA5}">
                      <a16:colId xmlns:a16="http://schemas.microsoft.com/office/drawing/2014/main" val="548347367"/>
                    </a:ext>
                  </a:extLst>
                </a:gridCol>
                <a:gridCol w="1844239">
                  <a:extLst>
                    <a:ext uri="{9D8B030D-6E8A-4147-A177-3AD203B41FA5}">
                      <a16:colId xmlns:a16="http://schemas.microsoft.com/office/drawing/2014/main" val="251472940"/>
                    </a:ext>
                  </a:extLst>
                </a:gridCol>
                <a:gridCol w="878014">
                  <a:extLst>
                    <a:ext uri="{9D8B030D-6E8A-4147-A177-3AD203B41FA5}">
                      <a16:colId xmlns:a16="http://schemas.microsoft.com/office/drawing/2014/main" val="2038008902"/>
                    </a:ext>
                  </a:extLst>
                </a:gridCol>
                <a:gridCol w="1844239">
                  <a:extLst>
                    <a:ext uri="{9D8B030D-6E8A-4147-A177-3AD203B41FA5}">
                      <a16:colId xmlns:a16="http://schemas.microsoft.com/office/drawing/2014/main" val="527730205"/>
                    </a:ext>
                  </a:extLst>
                </a:gridCol>
              </a:tblGrid>
              <a:tr h="370840">
                <a:tc>
                  <a:txBody>
                    <a:bodyPr/>
                    <a:lstStyle/>
                    <a:p>
                      <a:pPr algn="ctr"/>
                      <a:r>
                        <a:rPr lang="en-GB" dirty="0"/>
                        <a:t>Call Number</a:t>
                      </a:r>
                    </a:p>
                  </a:txBody>
                  <a:tcPr anchor="ctr"/>
                </a:tc>
                <a:tc>
                  <a:txBody>
                    <a:bodyPr/>
                    <a:lstStyle/>
                    <a:p>
                      <a:pPr algn="ctr"/>
                      <a:r>
                        <a:rPr lang="en-GB" dirty="0"/>
                        <a:t>Function Call</a:t>
                      </a:r>
                    </a:p>
                  </a:txBody>
                  <a:tcPr anchor="ctr"/>
                </a:tc>
                <a:tc>
                  <a:txBody>
                    <a:bodyPr/>
                    <a:lstStyle/>
                    <a:p>
                      <a:pPr algn="ctr"/>
                      <a:r>
                        <a:rPr lang="en-GB" dirty="0"/>
                        <a:t>Number</a:t>
                      </a:r>
                    </a:p>
                  </a:txBody>
                  <a:tcPr anchor="ctr"/>
                </a:tc>
                <a:tc>
                  <a:txBody>
                    <a:bodyPr/>
                    <a:lstStyle/>
                    <a:p>
                      <a:pPr algn="ctr"/>
                      <a:r>
                        <a:rPr lang="en-GB" dirty="0"/>
                        <a:t>Answer</a:t>
                      </a:r>
                    </a:p>
                  </a:txBody>
                  <a:tcPr anchor="ctr"/>
                </a:tc>
                <a:tc>
                  <a:txBody>
                    <a:bodyPr/>
                    <a:lstStyle/>
                    <a:p>
                      <a:pPr algn="ctr"/>
                      <a:r>
                        <a:rPr lang="en-GB" dirty="0"/>
                        <a:t>Return</a:t>
                      </a:r>
                    </a:p>
                  </a:txBody>
                  <a:tcPr anchor="ctr"/>
                </a:tc>
                <a:tc>
                  <a:txBody>
                    <a:bodyPr/>
                    <a:lstStyle/>
                    <a:p>
                      <a:pPr algn="ctr"/>
                      <a:endParaRPr lang="en-GB" dirty="0"/>
                    </a:p>
                  </a:txBody>
                  <a:tcPr anchor="ctr"/>
                </a:tc>
                <a:extLst>
                  <a:ext uri="{0D108BD9-81ED-4DB2-BD59-A6C34878D82A}">
                    <a16:rowId xmlns:a16="http://schemas.microsoft.com/office/drawing/2014/main" val="4199157171"/>
                  </a:ext>
                </a:extLst>
              </a:tr>
              <a:tr h="370840">
                <a:tc>
                  <a:txBody>
                    <a:bodyPr/>
                    <a:lstStyle/>
                    <a:p>
                      <a:pPr algn="ctr"/>
                      <a:r>
                        <a:rPr lang="en-GB" dirty="0">
                          <a:solidFill>
                            <a:schemeClr val="accent1"/>
                          </a:solidFill>
                        </a:rPr>
                        <a:t>1</a:t>
                      </a:r>
                    </a:p>
                  </a:txBody>
                  <a:tcPr anchor="ctr"/>
                </a:tc>
                <a:tc>
                  <a:txBody>
                    <a:bodyPr/>
                    <a:lstStyle/>
                    <a:p>
                      <a:pPr algn="ctr"/>
                      <a:r>
                        <a:rPr lang="en-GB" dirty="0">
                          <a:solidFill>
                            <a:schemeClr val="accent1"/>
                          </a:solidFill>
                        </a:rPr>
                        <a:t>Factorial 3</a:t>
                      </a:r>
                    </a:p>
                  </a:txBody>
                  <a:tcPr anchor="ctr"/>
                </a:tc>
                <a:tc>
                  <a:txBody>
                    <a:bodyPr/>
                    <a:lstStyle/>
                    <a:p>
                      <a:pPr algn="ctr"/>
                      <a:r>
                        <a:rPr lang="en-GB" dirty="0">
                          <a:solidFill>
                            <a:schemeClr val="accent1"/>
                          </a:solidFill>
                        </a:rPr>
                        <a:t>3</a:t>
                      </a:r>
                    </a:p>
                  </a:txBody>
                  <a:tcPr anchor="ctr"/>
                </a:tc>
                <a:tc>
                  <a:txBody>
                    <a:bodyPr/>
                    <a:lstStyle/>
                    <a:p>
                      <a:pPr algn="ctr"/>
                      <a:r>
                        <a:rPr lang="en-GB" dirty="0">
                          <a:solidFill>
                            <a:schemeClr val="accent1"/>
                          </a:solidFill>
                        </a:rPr>
                        <a:t>3 * factorial 2</a:t>
                      </a:r>
                    </a:p>
                  </a:txBody>
                  <a:tcPr anchor="ctr"/>
                </a:tc>
                <a:tc>
                  <a:txBody>
                    <a:bodyPr/>
                    <a:lstStyle/>
                    <a:p>
                      <a:pPr algn="ctr"/>
                      <a:endParaRPr lang="en-GB" dirty="0">
                        <a:solidFill>
                          <a:schemeClr val="accent1"/>
                        </a:solidFill>
                      </a:endParaRPr>
                    </a:p>
                  </a:txBody>
                  <a:tcPr anchor="ctr"/>
                </a:tc>
                <a:tc rowSpan="3">
                  <a:txBody>
                    <a:bodyPr/>
                    <a:lstStyle/>
                    <a:p>
                      <a:pPr algn="ctr"/>
                      <a:r>
                        <a:rPr lang="en-GB" dirty="0">
                          <a:solidFill>
                            <a:schemeClr val="accent1"/>
                          </a:solidFill>
                        </a:rPr>
                        <a:t>Winding</a:t>
                      </a:r>
                    </a:p>
                  </a:txBody>
                  <a:tcPr anchor="ctr"/>
                </a:tc>
                <a:extLst>
                  <a:ext uri="{0D108BD9-81ED-4DB2-BD59-A6C34878D82A}">
                    <a16:rowId xmlns:a16="http://schemas.microsoft.com/office/drawing/2014/main" val="3360316045"/>
                  </a:ext>
                </a:extLst>
              </a:tr>
              <a:tr h="370840">
                <a:tc>
                  <a:txBody>
                    <a:bodyPr/>
                    <a:lstStyle/>
                    <a:p>
                      <a:pPr algn="ctr"/>
                      <a:r>
                        <a:rPr lang="en-GB" dirty="0">
                          <a:solidFill>
                            <a:schemeClr val="accent1"/>
                          </a:solidFill>
                        </a:rPr>
                        <a:t>2</a:t>
                      </a:r>
                    </a:p>
                  </a:txBody>
                  <a:tcPr anchor="ctr"/>
                </a:tc>
                <a:tc>
                  <a:txBody>
                    <a:bodyPr/>
                    <a:lstStyle/>
                    <a:p>
                      <a:pPr algn="ctr"/>
                      <a:r>
                        <a:rPr lang="en-GB" dirty="0">
                          <a:solidFill>
                            <a:schemeClr val="accent1"/>
                          </a:solidFill>
                        </a:rPr>
                        <a:t>Factorial 2</a:t>
                      </a:r>
                    </a:p>
                  </a:txBody>
                  <a:tcPr anchor="ctr"/>
                </a:tc>
                <a:tc>
                  <a:txBody>
                    <a:bodyPr/>
                    <a:lstStyle/>
                    <a:p>
                      <a:pPr algn="ctr"/>
                      <a:r>
                        <a:rPr lang="en-GB" dirty="0">
                          <a:solidFill>
                            <a:schemeClr val="accent1"/>
                          </a:solidFill>
                        </a:rPr>
                        <a:t>2</a:t>
                      </a:r>
                    </a:p>
                  </a:txBody>
                  <a:tcPr anchor="ctr"/>
                </a:tc>
                <a:tc>
                  <a:txBody>
                    <a:bodyPr/>
                    <a:lstStyle/>
                    <a:p>
                      <a:pPr algn="ctr"/>
                      <a:r>
                        <a:rPr lang="en-GB" dirty="0">
                          <a:solidFill>
                            <a:schemeClr val="accent1"/>
                          </a:solidFill>
                        </a:rPr>
                        <a:t>2 * factorial 1</a:t>
                      </a:r>
                    </a:p>
                  </a:txBody>
                  <a:tcPr anchor="ctr"/>
                </a:tc>
                <a:tc>
                  <a:txBody>
                    <a:bodyPr/>
                    <a:lstStyle/>
                    <a:p>
                      <a:pPr algn="ctr"/>
                      <a:endParaRPr lang="en-GB" dirty="0">
                        <a:solidFill>
                          <a:schemeClr val="accent1"/>
                        </a:solidFill>
                      </a:endParaRPr>
                    </a:p>
                  </a:txBody>
                  <a:tcPr anchor="ctr"/>
                </a:tc>
                <a:tc vMerge="1">
                  <a:txBody>
                    <a:bodyPr/>
                    <a:lstStyle/>
                    <a:p>
                      <a:endParaRPr lang="en-GB" dirty="0">
                        <a:solidFill>
                          <a:schemeClr val="accent1"/>
                        </a:solidFill>
                      </a:endParaRPr>
                    </a:p>
                  </a:txBody>
                  <a:tcPr/>
                </a:tc>
                <a:extLst>
                  <a:ext uri="{0D108BD9-81ED-4DB2-BD59-A6C34878D82A}">
                    <a16:rowId xmlns:a16="http://schemas.microsoft.com/office/drawing/2014/main" val="155690527"/>
                  </a:ext>
                </a:extLst>
              </a:tr>
              <a:tr h="370840">
                <a:tc>
                  <a:txBody>
                    <a:bodyPr/>
                    <a:lstStyle/>
                    <a:p>
                      <a:pPr algn="ctr"/>
                      <a:r>
                        <a:rPr lang="en-GB" dirty="0">
                          <a:solidFill>
                            <a:schemeClr val="accent1"/>
                          </a:solidFill>
                        </a:rPr>
                        <a:t>3</a:t>
                      </a:r>
                    </a:p>
                  </a:txBody>
                  <a:tcPr anchor="ctr"/>
                </a:tc>
                <a:tc>
                  <a:txBody>
                    <a:bodyPr/>
                    <a:lstStyle/>
                    <a:p>
                      <a:pPr algn="ctr"/>
                      <a:r>
                        <a:rPr lang="en-GB" dirty="0">
                          <a:solidFill>
                            <a:schemeClr val="accent1"/>
                          </a:solidFill>
                        </a:rPr>
                        <a:t>Factorial 1</a:t>
                      </a:r>
                    </a:p>
                  </a:txBody>
                  <a:tcPr anchor="ctr"/>
                </a:tc>
                <a:tc>
                  <a:txBody>
                    <a:bodyPr/>
                    <a:lstStyle/>
                    <a:p>
                      <a:pPr algn="ctr"/>
                      <a:r>
                        <a:rPr lang="en-GB" dirty="0">
                          <a:solidFill>
                            <a:schemeClr val="accent1"/>
                          </a:solidFill>
                        </a:rPr>
                        <a:t>1</a:t>
                      </a:r>
                    </a:p>
                  </a:txBody>
                  <a:tcPr anchor="ctr"/>
                </a:tc>
                <a:tc>
                  <a:txBody>
                    <a:bodyPr/>
                    <a:lstStyle/>
                    <a:p>
                      <a:pPr algn="ctr"/>
                      <a:r>
                        <a:rPr lang="en-GB" dirty="0">
                          <a:solidFill>
                            <a:schemeClr val="accent1"/>
                          </a:solidFill>
                        </a:rPr>
                        <a:t>1 * factorial 0</a:t>
                      </a:r>
                    </a:p>
                  </a:txBody>
                  <a:tcPr anchor="ctr"/>
                </a:tc>
                <a:tc>
                  <a:txBody>
                    <a:bodyPr/>
                    <a:lstStyle/>
                    <a:p>
                      <a:pPr algn="ctr"/>
                      <a:endParaRPr lang="en-GB" dirty="0">
                        <a:solidFill>
                          <a:schemeClr val="accent1"/>
                        </a:solidFill>
                      </a:endParaRPr>
                    </a:p>
                  </a:txBody>
                  <a:tcPr anchor="ctr"/>
                </a:tc>
                <a:tc vMerge="1">
                  <a:txBody>
                    <a:bodyPr/>
                    <a:lstStyle/>
                    <a:p>
                      <a:endParaRPr lang="en-GB" dirty="0">
                        <a:solidFill>
                          <a:schemeClr val="accent1"/>
                        </a:solidFill>
                      </a:endParaRPr>
                    </a:p>
                  </a:txBody>
                  <a:tcPr/>
                </a:tc>
                <a:extLst>
                  <a:ext uri="{0D108BD9-81ED-4DB2-BD59-A6C34878D82A}">
                    <a16:rowId xmlns:a16="http://schemas.microsoft.com/office/drawing/2014/main" val="1436250449"/>
                  </a:ext>
                </a:extLst>
              </a:tr>
              <a:tr h="370840">
                <a:tc>
                  <a:txBody>
                    <a:bodyPr/>
                    <a:lstStyle/>
                    <a:p>
                      <a:pPr algn="ctr"/>
                      <a:r>
                        <a:rPr lang="en-GB" dirty="0">
                          <a:solidFill>
                            <a:srgbClr val="FF0000"/>
                          </a:solidFill>
                        </a:rPr>
                        <a:t>4</a:t>
                      </a:r>
                    </a:p>
                  </a:txBody>
                  <a:tcPr anchor="ctr"/>
                </a:tc>
                <a:tc>
                  <a:txBody>
                    <a:bodyPr/>
                    <a:lstStyle/>
                    <a:p>
                      <a:pPr algn="ctr"/>
                      <a:r>
                        <a:rPr lang="en-GB" dirty="0">
                          <a:solidFill>
                            <a:srgbClr val="FF0000"/>
                          </a:solidFill>
                        </a:rPr>
                        <a:t>Factorial 0</a:t>
                      </a:r>
                    </a:p>
                  </a:txBody>
                  <a:tcPr anchor="ctr"/>
                </a:tc>
                <a:tc>
                  <a:txBody>
                    <a:bodyPr/>
                    <a:lstStyle/>
                    <a:p>
                      <a:pPr algn="ctr"/>
                      <a:r>
                        <a:rPr lang="en-GB" dirty="0">
                          <a:solidFill>
                            <a:srgbClr val="FF0000"/>
                          </a:solidFill>
                        </a:rPr>
                        <a:t>0</a:t>
                      </a:r>
                    </a:p>
                  </a:txBody>
                  <a:tcPr anchor="ctr"/>
                </a:tc>
                <a:tc>
                  <a:txBody>
                    <a:bodyPr/>
                    <a:lstStyle/>
                    <a:p>
                      <a:pPr algn="ctr"/>
                      <a:r>
                        <a:rPr lang="en-GB" dirty="0">
                          <a:solidFill>
                            <a:srgbClr val="FF0000"/>
                          </a:solidFill>
                        </a:rPr>
                        <a:t>1</a:t>
                      </a:r>
                    </a:p>
                  </a:txBody>
                  <a:tcPr anchor="ctr"/>
                </a:tc>
                <a:tc>
                  <a:txBody>
                    <a:bodyPr/>
                    <a:lstStyle/>
                    <a:p>
                      <a:pPr algn="ctr"/>
                      <a:r>
                        <a:rPr lang="en-GB" dirty="0">
                          <a:solidFill>
                            <a:srgbClr val="FF0000"/>
                          </a:solidFill>
                        </a:rPr>
                        <a:t>1</a:t>
                      </a:r>
                    </a:p>
                  </a:txBody>
                  <a:tcPr anchor="ctr"/>
                </a:tc>
                <a:tc>
                  <a:txBody>
                    <a:bodyPr/>
                    <a:lstStyle/>
                    <a:p>
                      <a:pPr algn="ctr"/>
                      <a:r>
                        <a:rPr lang="en-GB" dirty="0">
                          <a:solidFill>
                            <a:srgbClr val="FF0000"/>
                          </a:solidFill>
                        </a:rPr>
                        <a:t>Base Case</a:t>
                      </a:r>
                    </a:p>
                  </a:txBody>
                  <a:tcPr anchor="ctr"/>
                </a:tc>
                <a:extLst>
                  <a:ext uri="{0D108BD9-81ED-4DB2-BD59-A6C34878D82A}">
                    <a16:rowId xmlns:a16="http://schemas.microsoft.com/office/drawing/2014/main" val="2944427507"/>
                  </a:ext>
                </a:extLst>
              </a:tr>
              <a:tr h="370840">
                <a:tc>
                  <a:txBody>
                    <a:bodyPr/>
                    <a:lstStyle/>
                    <a:p>
                      <a:pPr algn="ctr"/>
                      <a:r>
                        <a:rPr lang="en-GB" dirty="0">
                          <a:solidFill>
                            <a:schemeClr val="accent6"/>
                          </a:solidFill>
                        </a:rPr>
                        <a:t>3 continued</a:t>
                      </a:r>
                    </a:p>
                  </a:txBody>
                  <a:tcPr anchor="ctr"/>
                </a:tc>
                <a:tc>
                  <a:txBody>
                    <a:bodyPr/>
                    <a:lstStyle/>
                    <a:p>
                      <a:pPr algn="ctr"/>
                      <a:r>
                        <a:rPr lang="en-GB" dirty="0">
                          <a:solidFill>
                            <a:schemeClr val="accent6"/>
                          </a:solidFill>
                        </a:rPr>
                        <a:t>Factorial 1</a:t>
                      </a:r>
                    </a:p>
                  </a:txBody>
                  <a:tcPr anchor="ctr"/>
                </a:tc>
                <a:tc>
                  <a:txBody>
                    <a:bodyPr/>
                    <a:lstStyle/>
                    <a:p>
                      <a:pPr algn="ctr"/>
                      <a:r>
                        <a:rPr lang="en-GB" dirty="0">
                          <a:solidFill>
                            <a:schemeClr val="accent6"/>
                          </a:solidFill>
                        </a:rPr>
                        <a:t>1</a:t>
                      </a:r>
                    </a:p>
                  </a:txBody>
                  <a:tcPr anchor="ctr"/>
                </a:tc>
                <a:tc>
                  <a:txBody>
                    <a:bodyPr/>
                    <a:lstStyle/>
                    <a:p>
                      <a:pPr algn="ctr"/>
                      <a:r>
                        <a:rPr lang="en-GB" dirty="0">
                          <a:solidFill>
                            <a:schemeClr val="accent6"/>
                          </a:solidFill>
                        </a:rPr>
                        <a:t>1 * 1</a:t>
                      </a:r>
                    </a:p>
                  </a:txBody>
                  <a:tcPr anchor="ctr"/>
                </a:tc>
                <a:tc>
                  <a:txBody>
                    <a:bodyPr/>
                    <a:lstStyle/>
                    <a:p>
                      <a:pPr algn="ctr"/>
                      <a:r>
                        <a:rPr lang="en-GB" dirty="0">
                          <a:solidFill>
                            <a:schemeClr val="accent6"/>
                          </a:solidFill>
                        </a:rPr>
                        <a:t>1</a:t>
                      </a:r>
                    </a:p>
                  </a:txBody>
                  <a:tcPr anchor="ctr"/>
                </a:tc>
                <a:tc rowSpan="3">
                  <a:txBody>
                    <a:bodyPr/>
                    <a:lstStyle/>
                    <a:p>
                      <a:pPr algn="ctr"/>
                      <a:r>
                        <a:rPr lang="en-GB" dirty="0">
                          <a:solidFill>
                            <a:schemeClr val="accent6"/>
                          </a:solidFill>
                        </a:rPr>
                        <a:t>Unwinding</a:t>
                      </a:r>
                    </a:p>
                  </a:txBody>
                  <a:tcPr anchor="ctr"/>
                </a:tc>
                <a:extLst>
                  <a:ext uri="{0D108BD9-81ED-4DB2-BD59-A6C34878D82A}">
                    <a16:rowId xmlns:a16="http://schemas.microsoft.com/office/drawing/2014/main" val="4032845238"/>
                  </a:ext>
                </a:extLst>
              </a:tr>
              <a:tr h="370840">
                <a:tc>
                  <a:txBody>
                    <a:bodyPr/>
                    <a:lstStyle/>
                    <a:p>
                      <a:pPr algn="ctr"/>
                      <a:r>
                        <a:rPr lang="en-GB" dirty="0">
                          <a:solidFill>
                            <a:schemeClr val="accent6"/>
                          </a:solidFill>
                        </a:rPr>
                        <a:t>2 continued</a:t>
                      </a:r>
                    </a:p>
                  </a:txBody>
                  <a:tcPr anchor="ctr"/>
                </a:tc>
                <a:tc>
                  <a:txBody>
                    <a:bodyPr/>
                    <a:lstStyle/>
                    <a:p>
                      <a:pPr algn="ctr"/>
                      <a:r>
                        <a:rPr lang="en-GB" dirty="0">
                          <a:solidFill>
                            <a:schemeClr val="accent6"/>
                          </a:solidFill>
                        </a:rPr>
                        <a:t>Factorial 2</a:t>
                      </a:r>
                    </a:p>
                  </a:txBody>
                  <a:tcPr anchor="ctr"/>
                </a:tc>
                <a:tc>
                  <a:txBody>
                    <a:bodyPr/>
                    <a:lstStyle/>
                    <a:p>
                      <a:pPr algn="ctr"/>
                      <a:r>
                        <a:rPr lang="en-GB" dirty="0">
                          <a:solidFill>
                            <a:schemeClr val="accent6"/>
                          </a:solidFill>
                        </a:rPr>
                        <a:t>2</a:t>
                      </a:r>
                    </a:p>
                  </a:txBody>
                  <a:tcPr anchor="ctr"/>
                </a:tc>
                <a:tc>
                  <a:txBody>
                    <a:bodyPr/>
                    <a:lstStyle/>
                    <a:p>
                      <a:pPr algn="ctr"/>
                      <a:r>
                        <a:rPr lang="en-GB" dirty="0">
                          <a:solidFill>
                            <a:schemeClr val="accent6"/>
                          </a:solidFill>
                        </a:rPr>
                        <a:t>2 * 1</a:t>
                      </a:r>
                    </a:p>
                  </a:txBody>
                  <a:tcPr anchor="ctr"/>
                </a:tc>
                <a:tc>
                  <a:txBody>
                    <a:bodyPr/>
                    <a:lstStyle/>
                    <a:p>
                      <a:pPr algn="ctr"/>
                      <a:r>
                        <a:rPr lang="en-GB" dirty="0">
                          <a:solidFill>
                            <a:schemeClr val="accent6"/>
                          </a:solidFill>
                        </a:rPr>
                        <a:t>2</a:t>
                      </a:r>
                    </a:p>
                  </a:txBody>
                  <a:tcPr anchor="ctr"/>
                </a:tc>
                <a:tc vMerge="1">
                  <a:txBody>
                    <a:bodyPr/>
                    <a:lstStyle/>
                    <a:p>
                      <a:endParaRPr lang="en-GB" dirty="0"/>
                    </a:p>
                  </a:txBody>
                  <a:tcPr/>
                </a:tc>
                <a:extLst>
                  <a:ext uri="{0D108BD9-81ED-4DB2-BD59-A6C34878D82A}">
                    <a16:rowId xmlns:a16="http://schemas.microsoft.com/office/drawing/2014/main" val="1761694706"/>
                  </a:ext>
                </a:extLst>
              </a:tr>
              <a:tr h="370840">
                <a:tc>
                  <a:txBody>
                    <a:bodyPr/>
                    <a:lstStyle/>
                    <a:p>
                      <a:pPr algn="ctr"/>
                      <a:r>
                        <a:rPr lang="en-GB" dirty="0">
                          <a:solidFill>
                            <a:schemeClr val="accent6"/>
                          </a:solidFill>
                        </a:rPr>
                        <a:t>1 continued</a:t>
                      </a:r>
                    </a:p>
                  </a:txBody>
                  <a:tcPr anchor="ctr"/>
                </a:tc>
                <a:tc>
                  <a:txBody>
                    <a:bodyPr/>
                    <a:lstStyle/>
                    <a:p>
                      <a:pPr algn="ctr"/>
                      <a:r>
                        <a:rPr lang="en-GB" dirty="0">
                          <a:solidFill>
                            <a:schemeClr val="accent6"/>
                          </a:solidFill>
                        </a:rPr>
                        <a:t>Factorial 3</a:t>
                      </a:r>
                    </a:p>
                  </a:txBody>
                  <a:tcPr anchor="ctr"/>
                </a:tc>
                <a:tc>
                  <a:txBody>
                    <a:bodyPr/>
                    <a:lstStyle/>
                    <a:p>
                      <a:pPr algn="ctr"/>
                      <a:r>
                        <a:rPr lang="en-GB" dirty="0">
                          <a:solidFill>
                            <a:schemeClr val="accent6"/>
                          </a:solidFill>
                        </a:rPr>
                        <a:t>3</a:t>
                      </a:r>
                    </a:p>
                  </a:txBody>
                  <a:tcPr anchor="ctr"/>
                </a:tc>
                <a:tc>
                  <a:txBody>
                    <a:bodyPr/>
                    <a:lstStyle/>
                    <a:p>
                      <a:pPr algn="ctr"/>
                      <a:r>
                        <a:rPr lang="en-GB" dirty="0">
                          <a:solidFill>
                            <a:schemeClr val="accent6"/>
                          </a:solidFill>
                        </a:rPr>
                        <a:t>3 * 2</a:t>
                      </a:r>
                    </a:p>
                  </a:txBody>
                  <a:tcPr anchor="ctr"/>
                </a:tc>
                <a:tc>
                  <a:txBody>
                    <a:bodyPr/>
                    <a:lstStyle/>
                    <a:p>
                      <a:pPr algn="ctr"/>
                      <a:r>
                        <a:rPr lang="en-GB" dirty="0">
                          <a:solidFill>
                            <a:schemeClr val="accent6"/>
                          </a:solidFill>
                        </a:rPr>
                        <a:t>6</a:t>
                      </a:r>
                    </a:p>
                  </a:txBody>
                  <a:tcPr anchor="ctr"/>
                </a:tc>
                <a:tc vMerge="1">
                  <a:txBody>
                    <a:bodyPr/>
                    <a:lstStyle/>
                    <a:p>
                      <a:endParaRPr lang="en-GB" dirty="0"/>
                    </a:p>
                  </a:txBody>
                  <a:tcPr/>
                </a:tc>
                <a:extLst>
                  <a:ext uri="{0D108BD9-81ED-4DB2-BD59-A6C34878D82A}">
                    <a16:rowId xmlns:a16="http://schemas.microsoft.com/office/drawing/2014/main" val="2171031945"/>
                  </a:ext>
                </a:extLst>
              </a:tr>
            </a:tbl>
          </a:graphicData>
        </a:graphic>
      </p:graphicFrame>
    </p:spTree>
    <p:extLst>
      <p:ext uri="{BB962C8B-B14F-4D97-AF65-F5344CB8AC3E}">
        <p14:creationId xmlns:p14="http://schemas.microsoft.com/office/powerpoint/2010/main" val="33234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CBF6-2C1D-5D46-80DF-74BE616D5134}"/>
              </a:ext>
            </a:extLst>
          </p:cNvPr>
          <p:cNvSpPr>
            <a:spLocks noGrp="1"/>
          </p:cNvSpPr>
          <p:nvPr>
            <p:ph type="title"/>
          </p:nvPr>
        </p:nvSpPr>
        <p:spPr/>
        <p:txBody>
          <a:bodyPr>
            <a:normAutofit fontScale="90000"/>
          </a:bodyPr>
          <a:lstStyle/>
          <a:p>
            <a:r>
              <a:rPr lang="en-GB" dirty="0"/>
              <a:t>Python Example</a:t>
            </a:r>
          </a:p>
        </p:txBody>
      </p:sp>
      <p:sp>
        <p:nvSpPr>
          <p:cNvPr id="3" name="Content Placeholder 2">
            <a:extLst>
              <a:ext uri="{FF2B5EF4-FFF2-40B4-BE49-F238E27FC236}">
                <a16:creationId xmlns:a16="http://schemas.microsoft.com/office/drawing/2014/main" id="{51F2F6F4-1AC2-8340-B8EE-0335FB52CA5D}"/>
              </a:ext>
            </a:extLst>
          </p:cNvPr>
          <p:cNvSpPr>
            <a:spLocks noGrp="1"/>
          </p:cNvSpPr>
          <p:nvPr>
            <p:ph idx="1"/>
          </p:nvPr>
        </p:nvSpPr>
        <p:spPr/>
        <p:txBody>
          <a:bodyPr/>
          <a:lstStyle/>
          <a:p>
            <a:r>
              <a:rPr lang="en-GB" dirty="0"/>
              <a:t>def factorial(number</a:t>
            </a:r>
            <a:r>
              <a:rPr lang="en-GB" dirty="0">
                <a:sym typeface="Wingdings" pitchFamily="2" charset="2"/>
              </a:rPr>
              <a:t>)</a:t>
            </a:r>
          </a:p>
          <a:p>
            <a:endParaRPr lang="en-GB" dirty="0">
              <a:sym typeface="Wingdings" pitchFamily="2" charset="2"/>
            </a:endParaRPr>
          </a:p>
          <a:p>
            <a:r>
              <a:rPr lang="en-GB" dirty="0">
                <a:sym typeface="Wingdings" pitchFamily="2" charset="2"/>
              </a:rPr>
              <a:t>		if number == 0:</a:t>
            </a:r>
          </a:p>
          <a:p>
            <a:r>
              <a:rPr lang="en-GB" dirty="0">
                <a:sym typeface="Wingdings" pitchFamily="2" charset="2"/>
              </a:rPr>
              <a:t>			answer = 1</a:t>
            </a:r>
          </a:p>
          <a:p>
            <a:r>
              <a:rPr lang="en-GB" dirty="0">
                <a:sym typeface="Wingdings" pitchFamily="2" charset="2"/>
              </a:rPr>
              <a:t>		else:</a:t>
            </a:r>
          </a:p>
          <a:p>
            <a:r>
              <a:rPr lang="en-GB" dirty="0">
                <a:sym typeface="Wingdings" pitchFamily="2" charset="2"/>
              </a:rPr>
              <a:t>			answer = number * factorial(number – 1)</a:t>
            </a:r>
          </a:p>
          <a:p>
            <a:r>
              <a:rPr lang="en-GB" dirty="0">
                <a:sym typeface="Wingdings" pitchFamily="2" charset="2"/>
              </a:rPr>
              <a:t>		return answer</a:t>
            </a:r>
          </a:p>
          <a:p>
            <a:r>
              <a:rPr lang="en-GB" dirty="0">
                <a:sym typeface="Wingdings" pitchFamily="2" charset="2"/>
              </a:rPr>
              <a:t>print (factorial(0))</a:t>
            </a:r>
          </a:p>
          <a:p>
            <a:r>
              <a:rPr lang="en-GB" dirty="0">
                <a:sym typeface="Wingdings" pitchFamily="2" charset="2"/>
              </a:rPr>
              <a:t>print (factorial(5))</a:t>
            </a:r>
            <a:endParaRPr lang="en-GB" dirty="0"/>
          </a:p>
        </p:txBody>
      </p:sp>
    </p:spTree>
    <p:extLst>
      <p:ext uri="{BB962C8B-B14F-4D97-AF65-F5344CB8AC3E}">
        <p14:creationId xmlns:p14="http://schemas.microsoft.com/office/powerpoint/2010/main" val="136511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A376-E197-E34B-8E22-15125F1B6380}"/>
              </a:ext>
            </a:extLst>
          </p:cNvPr>
          <p:cNvSpPr>
            <a:spLocks noGrp="1"/>
          </p:cNvSpPr>
          <p:nvPr>
            <p:ph type="title"/>
          </p:nvPr>
        </p:nvSpPr>
        <p:spPr/>
        <p:txBody>
          <a:bodyPr>
            <a:normAutofit fontScale="90000"/>
          </a:bodyPr>
          <a:lstStyle/>
          <a:p>
            <a:r>
              <a:rPr lang="en-GB" dirty="0"/>
              <a:t>Why stacks?</a:t>
            </a:r>
          </a:p>
        </p:txBody>
      </p:sp>
      <p:sp>
        <p:nvSpPr>
          <p:cNvPr id="3" name="Content Placeholder 2">
            <a:extLst>
              <a:ext uri="{FF2B5EF4-FFF2-40B4-BE49-F238E27FC236}">
                <a16:creationId xmlns:a16="http://schemas.microsoft.com/office/drawing/2014/main" id="{D42FAA1F-D398-B147-BE6C-071258320818}"/>
              </a:ext>
            </a:extLst>
          </p:cNvPr>
          <p:cNvSpPr>
            <a:spLocks noGrp="1"/>
          </p:cNvSpPr>
          <p:nvPr>
            <p:ph idx="1"/>
          </p:nvPr>
        </p:nvSpPr>
        <p:spPr/>
        <p:txBody>
          <a:bodyPr>
            <a:normAutofit fontScale="85000" lnSpcReduction="20000"/>
          </a:bodyPr>
          <a:lstStyle/>
          <a:p>
            <a:r>
              <a:rPr lang="en-GB" dirty="0"/>
              <a:t>A compiler can only use recursion if it uses a stack data type, because the code will need to push return addresses and variables within itself, it needs a place to store them. </a:t>
            </a:r>
          </a:p>
          <a:p>
            <a:endParaRPr lang="en-GB" dirty="0"/>
          </a:p>
          <a:p>
            <a:r>
              <a:rPr lang="en-GB" dirty="0"/>
              <a:t>So it uses a stack</a:t>
            </a:r>
          </a:p>
          <a:p>
            <a:endParaRPr lang="en-GB" dirty="0"/>
          </a:p>
          <a:p>
            <a:r>
              <a:rPr lang="en-GB" dirty="0"/>
              <a:t>So if you have a recursive algorithm.</a:t>
            </a:r>
          </a:p>
          <a:p>
            <a:endParaRPr lang="en-GB" dirty="0"/>
          </a:p>
          <a:p>
            <a:r>
              <a:rPr lang="en-GB" dirty="0"/>
              <a:t>n! = n x (n-1)! </a:t>
            </a:r>
          </a:p>
          <a:p>
            <a:endParaRPr lang="en-GB" dirty="0"/>
          </a:p>
          <a:p>
            <a:r>
              <a:rPr lang="en-GB" dirty="0"/>
              <a:t>You have your base case of 0! = 1</a:t>
            </a:r>
          </a:p>
          <a:p>
            <a:r>
              <a:rPr lang="en-GB" dirty="0"/>
              <a:t>And the general case of n! = n x (n-1)! </a:t>
            </a:r>
          </a:p>
          <a:p>
            <a:endParaRPr lang="en-GB" dirty="0"/>
          </a:p>
          <a:p>
            <a:r>
              <a:rPr lang="en-GB" dirty="0"/>
              <a:t>But how do you store ‘n’ in memory?</a:t>
            </a:r>
          </a:p>
          <a:p>
            <a:r>
              <a:rPr lang="en-GB" dirty="0"/>
              <a:t>You are constantly saying ‘n’ is this number but then after you do some math to it becomes this other number but to do the math you need to have ‘n’ in its first form. </a:t>
            </a:r>
          </a:p>
          <a:p>
            <a:endParaRPr lang="en-GB" dirty="0"/>
          </a:p>
          <a:p>
            <a:r>
              <a:rPr lang="en-GB" dirty="0"/>
              <a:t>One method is to use a stack  </a:t>
            </a:r>
          </a:p>
          <a:p>
            <a:endParaRPr lang="en-GB" dirty="0"/>
          </a:p>
        </p:txBody>
      </p:sp>
    </p:spTree>
    <p:extLst>
      <p:ext uri="{BB962C8B-B14F-4D97-AF65-F5344CB8AC3E}">
        <p14:creationId xmlns:p14="http://schemas.microsoft.com/office/powerpoint/2010/main" val="1966685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347C-B964-E449-B2F6-2367CBF929D7}"/>
              </a:ext>
            </a:extLst>
          </p:cNvPr>
          <p:cNvSpPr>
            <a:spLocks noGrp="1"/>
          </p:cNvSpPr>
          <p:nvPr>
            <p:ph type="title"/>
          </p:nvPr>
        </p:nvSpPr>
        <p:spPr/>
        <p:txBody>
          <a:bodyPr>
            <a:normAutofit fontScale="90000"/>
          </a:bodyPr>
          <a:lstStyle/>
          <a:p>
            <a:r>
              <a:rPr lang="en-GB" dirty="0"/>
              <a:t>Compiler and stacks</a:t>
            </a:r>
          </a:p>
        </p:txBody>
      </p:sp>
      <p:sp>
        <p:nvSpPr>
          <p:cNvPr id="3" name="Content Placeholder 2">
            <a:extLst>
              <a:ext uri="{FF2B5EF4-FFF2-40B4-BE49-F238E27FC236}">
                <a16:creationId xmlns:a16="http://schemas.microsoft.com/office/drawing/2014/main" id="{8560FA7B-EB6B-E04D-A1C3-C8009AF221A4}"/>
              </a:ext>
            </a:extLst>
          </p:cNvPr>
          <p:cNvSpPr>
            <a:spLocks noGrp="1"/>
          </p:cNvSpPr>
          <p:nvPr>
            <p:ph idx="1"/>
          </p:nvPr>
        </p:nvSpPr>
        <p:spPr/>
        <p:txBody>
          <a:bodyPr/>
          <a:lstStyle/>
          <a:p>
            <a:endParaRPr lang="en-GB" dirty="0"/>
          </a:p>
          <a:p>
            <a:r>
              <a:rPr lang="en-GB" dirty="0"/>
              <a:t>Object code pushes a return address ad value of local variables (winding)</a:t>
            </a:r>
          </a:p>
          <a:p>
            <a:endParaRPr lang="en-GB" dirty="0"/>
          </a:p>
          <a:p>
            <a:r>
              <a:rPr lang="en-GB" dirty="0"/>
              <a:t>The object code pops the return address and local variables (unwinding)</a:t>
            </a:r>
          </a:p>
        </p:txBody>
      </p:sp>
    </p:spTree>
    <p:extLst>
      <p:ext uri="{BB962C8B-B14F-4D97-AF65-F5344CB8AC3E}">
        <p14:creationId xmlns:p14="http://schemas.microsoft.com/office/powerpoint/2010/main" val="2812439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Boxes</a:t>
            </a:r>
          </a:p>
        </p:txBody>
      </p:sp>
      <p:sp>
        <p:nvSpPr>
          <p:cNvPr id="3" name="Content Placeholder 2"/>
          <p:cNvSpPr>
            <a:spLocks noGrp="1"/>
          </p:cNvSpPr>
          <p:nvPr>
            <p:ph idx="1"/>
          </p:nvPr>
        </p:nvSpPr>
        <p:spPr/>
        <p:txBody>
          <a:bodyPr/>
          <a:lstStyle/>
          <a:p>
            <a:r>
              <a:rPr lang="en-GB" dirty="0"/>
              <a:t>Another way of drawing instead of a trace table is framing it in boxes. </a:t>
            </a:r>
          </a:p>
          <a:p>
            <a:r>
              <a:rPr lang="en-GB" dirty="0"/>
              <a:t>When the centre box is done, the result is passed onto the next outer box until all the end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4499" b="95059" l="136" r="98005">
                        <a14:foregroundMark x1="5712" y1="12021" x2="86582" y2="8555"/>
                        <a14:backgroundMark x1="7570" y1="885" x2="12013" y2="6121"/>
                        <a14:backgroundMark x1="98685" y1="2212" x2="99093" y2="19912"/>
                      </a14:backgroundRemoval>
                    </a14:imgEffect>
                  </a14:imgLayer>
                </a14:imgProps>
              </a:ext>
            </a:extLst>
          </a:blip>
          <a:stretch>
            <a:fillRect/>
          </a:stretch>
        </p:blipFill>
        <p:spPr>
          <a:xfrm rot="179266">
            <a:off x="2308462" y="1474130"/>
            <a:ext cx="8407949" cy="5168259"/>
          </a:xfrm>
          <a:prstGeom prst="rect">
            <a:avLst/>
          </a:prstGeom>
        </p:spPr>
      </p:pic>
    </p:spTree>
    <p:extLst>
      <p:ext uri="{BB962C8B-B14F-4D97-AF65-F5344CB8AC3E}">
        <p14:creationId xmlns:p14="http://schemas.microsoft.com/office/powerpoint/2010/main" val="3921362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E347-382D-4A48-A666-CD6A71EB6812}"/>
              </a:ext>
            </a:extLst>
          </p:cNvPr>
          <p:cNvSpPr>
            <a:spLocks noGrp="1"/>
          </p:cNvSpPr>
          <p:nvPr>
            <p:ph type="title"/>
          </p:nvPr>
        </p:nvSpPr>
        <p:spPr/>
        <p:txBody>
          <a:bodyPr>
            <a:normAutofit fontScale="90000"/>
          </a:bodyPr>
          <a:lstStyle/>
          <a:p>
            <a:r>
              <a:rPr lang="en-GB" dirty="0"/>
              <a:t>Recursion</a:t>
            </a:r>
          </a:p>
        </p:txBody>
      </p:sp>
      <p:sp>
        <p:nvSpPr>
          <p:cNvPr id="3" name="Content Placeholder 2">
            <a:extLst>
              <a:ext uri="{FF2B5EF4-FFF2-40B4-BE49-F238E27FC236}">
                <a16:creationId xmlns:a16="http://schemas.microsoft.com/office/drawing/2014/main" id="{36B6BD9D-146E-8E41-BFA8-F2C79338BB67}"/>
              </a:ext>
            </a:extLst>
          </p:cNvPr>
          <p:cNvSpPr>
            <a:spLocks noGrp="1"/>
          </p:cNvSpPr>
          <p:nvPr>
            <p:ph idx="1"/>
          </p:nvPr>
        </p:nvSpPr>
        <p:spPr/>
        <p:txBody>
          <a:bodyPr/>
          <a:lstStyle/>
          <a:p>
            <a:r>
              <a:rPr lang="en-GB" dirty="0"/>
              <a:t>+ More elegant code  / less lines of code needed</a:t>
            </a:r>
          </a:p>
          <a:p>
            <a:r>
              <a:rPr lang="en-GB" dirty="0"/>
              <a:t>+ Easier for mathematical operations </a:t>
            </a:r>
          </a:p>
          <a:p>
            <a:pPr marL="457200" indent="-457200">
              <a:buFontTx/>
              <a:buChar char="-"/>
            </a:pPr>
            <a:r>
              <a:rPr lang="en-GB" dirty="0"/>
              <a:t>If lots of repeated called then takes a lot of processor effort (overhead)</a:t>
            </a:r>
          </a:p>
          <a:p>
            <a:pPr marL="457200" indent="-457200">
              <a:buFontTx/>
              <a:buChar char="-"/>
            </a:pPr>
            <a:r>
              <a:rPr lang="en-GB" dirty="0"/>
              <a:t>If lots of repeated called then takes a lot of memory effort (also called overhead)</a:t>
            </a:r>
          </a:p>
          <a:p>
            <a:pPr marL="457200" indent="-457200">
              <a:buFontTx/>
              <a:buChar char="-"/>
            </a:pPr>
            <a:endParaRPr lang="en-GB" dirty="0"/>
          </a:p>
          <a:p>
            <a:pPr marL="457200" indent="-457200">
              <a:buFontTx/>
              <a:buChar char="-"/>
            </a:pPr>
            <a:endParaRPr lang="en-GB" dirty="0"/>
          </a:p>
          <a:p>
            <a:pPr marL="0" indent="0"/>
            <a:r>
              <a:rPr lang="en-GB" dirty="0"/>
              <a:t>Pages 352 and 353 show the code for recursion</a:t>
            </a:r>
          </a:p>
          <a:p>
            <a:pPr marL="457200" indent="-457200">
              <a:buFontTx/>
              <a:buChar char="-"/>
            </a:pPr>
            <a:endParaRPr lang="en-GB" dirty="0"/>
          </a:p>
        </p:txBody>
      </p:sp>
    </p:spTree>
    <p:extLst>
      <p:ext uri="{BB962C8B-B14F-4D97-AF65-F5344CB8AC3E}">
        <p14:creationId xmlns:p14="http://schemas.microsoft.com/office/powerpoint/2010/main" val="2976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DA46D-0341-5347-BA31-2BB5E5C0A9F9}"/>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550B467A-7B2B-CC45-B40E-C0D94413B068}"/>
              </a:ext>
            </a:extLst>
          </p:cNvPr>
          <p:cNvSpPr>
            <a:spLocks noGrp="1"/>
          </p:cNvSpPr>
          <p:nvPr>
            <p:ph idx="1"/>
          </p:nvPr>
        </p:nvSpPr>
        <p:spPr>
          <a:solidFill>
            <a:schemeClr val="accent2"/>
          </a:solidFill>
        </p:spPr>
        <p:txBody>
          <a:bodyPr>
            <a:normAutofit lnSpcReduction="10000"/>
          </a:bodyPr>
          <a:lstStyle/>
          <a:p>
            <a:pPr marL="514350" indent="-514350">
              <a:buFont typeface="+mj-lt"/>
              <a:buAutoNum type="arabicPeriod"/>
            </a:pPr>
            <a:r>
              <a:rPr lang="en-US" dirty="0"/>
              <a:t>Show understanding of recursion </a:t>
            </a:r>
          </a:p>
          <a:p>
            <a:pPr marL="514350" indent="-514350">
              <a:buFont typeface="+mj-lt"/>
              <a:buAutoNum type="arabicPeriod"/>
            </a:pPr>
            <a:r>
              <a:rPr lang="en-US" dirty="0"/>
              <a:t>Show awareness of what a compiler has to do to translate recursive programming code </a:t>
            </a:r>
          </a:p>
          <a:p>
            <a:pPr marL="514350" indent="-514350">
              <a:buFont typeface="+mj-lt"/>
              <a:buAutoNum type="arabicPeriod"/>
            </a:pPr>
            <a:r>
              <a:rPr lang="en-US" dirty="0"/>
              <a:t>Essential features of recursion. </a:t>
            </a:r>
          </a:p>
          <a:p>
            <a:pPr marL="514350" indent="-514350">
              <a:buFont typeface="+mj-lt"/>
              <a:buAutoNum type="arabicPeriod"/>
            </a:pPr>
            <a:r>
              <a:rPr lang="en-US" dirty="0"/>
              <a:t>How recursion is expressed in a programming language. </a:t>
            </a:r>
          </a:p>
          <a:p>
            <a:pPr marL="514350" indent="-514350">
              <a:buFont typeface="+mj-lt"/>
              <a:buAutoNum type="arabicPeriod"/>
            </a:pPr>
            <a:r>
              <a:rPr lang="en-US" dirty="0"/>
              <a:t>Write and trace recursive algorithms When the use of recursion is beneficial Use of stacks and unwinding </a:t>
            </a:r>
          </a:p>
          <a:p>
            <a:pPr marL="514350" indent="-514350">
              <a:buFont typeface="+mj-lt"/>
              <a:buAutoNum type="arabicPeriod"/>
            </a:pPr>
            <a:endParaRPr lang="en-US" dirty="0"/>
          </a:p>
          <a:p>
            <a:pPr marL="0" indent="0"/>
            <a:r>
              <a:rPr lang="en-US" dirty="0"/>
              <a:t>Understand: What is recursion </a:t>
            </a:r>
          </a:p>
          <a:p>
            <a:pPr marL="0" indent="0"/>
            <a:endParaRPr lang="en-US" dirty="0"/>
          </a:p>
          <a:p>
            <a:pPr marL="0" indent="0"/>
            <a:r>
              <a:rPr lang="en-US" dirty="0"/>
              <a:t>Able: Explain what a compiler must do </a:t>
            </a:r>
          </a:p>
          <a:p>
            <a:pPr marL="0" indent="0"/>
            <a:endParaRPr lang="en-US" dirty="0"/>
          </a:p>
          <a:p>
            <a:pPr marL="0" indent="0"/>
            <a:r>
              <a:rPr lang="en-US" dirty="0"/>
              <a:t>Answer: What is unwinding and a base case?</a:t>
            </a:r>
          </a:p>
          <a:p>
            <a:endParaRPr lang="en-GB" dirty="0"/>
          </a:p>
        </p:txBody>
      </p:sp>
    </p:spTree>
    <p:extLst>
      <p:ext uri="{BB962C8B-B14F-4D97-AF65-F5344CB8AC3E}">
        <p14:creationId xmlns:p14="http://schemas.microsoft.com/office/powerpoint/2010/main" val="141815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9853-6651-BC40-ADEC-665422A931FF}"/>
              </a:ext>
            </a:extLst>
          </p:cNvPr>
          <p:cNvSpPr>
            <a:spLocks noGrp="1"/>
          </p:cNvSpPr>
          <p:nvPr>
            <p:ph type="title"/>
          </p:nvPr>
        </p:nvSpPr>
        <p:spPr/>
        <p:txBody>
          <a:bodyPr>
            <a:normAutofit fontScale="90000"/>
          </a:bodyPr>
          <a:lstStyle/>
          <a:p>
            <a:r>
              <a:rPr lang="en-GB" dirty="0"/>
              <a:t>Recursion</a:t>
            </a:r>
          </a:p>
        </p:txBody>
      </p:sp>
      <p:sp>
        <p:nvSpPr>
          <p:cNvPr id="3" name="Content Placeholder 2">
            <a:extLst>
              <a:ext uri="{FF2B5EF4-FFF2-40B4-BE49-F238E27FC236}">
                <a16:creationId xmlns:a16="http://schemas.microsoft.com/office/drawing/2014/main" id="{2852C7C5-9D98-8B49-B0F6-CA056351C71B}"/>
              </a:ext>
            </a:extLst>
          </p:cNvPr>
          <p:cNvSpPr>
            <a:spLocks noGrp="1"/>
          </p:cNvSpPr>
          <p:nvPr>
            <p:ph idx="1"/>
          </p:nvPr>
        </p:nvSpPr>
        <p:spPr/>
        <p:txBody>
          <a:bodyPr/>
          <a:lstStyle/>
          <a:p>
            <a:r>
              <a:rPr lang="en-GB" dirty="0"/>
              <a:t>Cambridge:</a:t>
            </a:r>
          </a:p>
          <a:p>
            <a:r>
              <a:rPr lang="en-GB" dirty="0"/>
              <a:t>A function or procedure defined in terms of itself</a:t>
            </a:r>
          </a:p>
          <a:p>
            <a:endParaRPr lang="en-GB" dirty="0"/>
          </a:p>
          <a:p>
            <a:r>
              <a:rPr lang="en-GB" dirty="0"/>
              <a:t>Simple:</a:t>
            </a:r>
          </a:p>
          <a:p>
            <a:r>
              <a:rPr lang="en-GB" dirty="0"/>
              <a:t>A function that calls itself </a:t>
            </a:r>
          </a:p>
          <a:p>
            <a:endParaRPr lang="en-GB" dirty="0"/>
          </a:p>
          <a:p>
            <a:r>
              <a:rPr lang="en-GB" dirty="0"/>
              <a:t>So its something that goes round and round and round and round forever……???\</a:t>
            </a:r>
          </a:p>
          <a:p>
            <a:endParaRPr lang="en-GB" dirty="0"/>
          </a:p>
          <a:p>
            <a:r>
              <a:rPr lang="en-GB" dirty="0"/>
              <a:t>Not forever, it keeps going round and round and round itself until a a condition has been met. </a:t>
            </a:r>
          </a:p>
          <a:p>
            <a:endParaRPr lang="en-GB" dirty="0"/>
          </a:p>
          <a:p>
            <a:r>
              <a:rPr lang="en-GB" dirty="0"/>
              <a:t>This condition is called the Base Case</a:t>
            </a:r>
          </a:p>
          <a:p>
            <a:endParaRPr lang="en-GB" dirty="0"/>
          </a:p>
        </p:txBody>
      </p:sp>
    </p:spTree>
    <p:extLst>
      <p:ext uri="{BB962C8B-B14F-4D97-AF65-F5344CB8AC3E}">
        <p14:creationId xmlns:p14="http://schemas.microsoft.com/office/powerpoint/2010/main" val="2861621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57A4-F86F-1443-A529-54F840F7A8B8}"/>
              </a:ext>
            </a:extLst>
          </p:cNvPr>
          <p:cNvSpPr>
            <a:spLocks noGrp="1"/>
          </p:cNvSpPr>
          <p:nvPr>
            <p:ph type="title"/>
          </p:nvPr>
        </p:nvSpPr>
        <p:spPr/>
        <p:txBody>
          <a:bodyPr>
            <a:normAutofit fontScale="90000"/>
          </a:bodyPr>
          <a:lstStyle/>
          <a:p>
            <a:r>
              <a:rPr lang="en-GB" dirty="0"/>
              <a:t>Recursion Rules</a:t>
            </a:r>
          </a:p>
        </p:txBody>
      </p:sp>
      <p:sp>
        <p:nvSpPr>
          <p:cNvPr id="3" name="Content Placeholder 2">
            <a:extLst>
              <a:ext uri="{FF2B5EF4-FFF2-40B4-BE49-F238E27FC236}">
                <a16:creationId xmlns:a16="http://schemas.microsoft.com/office/drawing/2014/main" id="{C8A9E4D0-4CF7-F54D-9442-9888181C1CE3}"/>
              </a:ext>
            </a:extLst>
          </p:cNvPr>
          <p:cNvSpPr>
            <a:spLocks noGrp="1"/>
          </p:cNvSpPr>
          <p:nvPr>
            <p:ph idx="1"/>
          </p:nvPr>
        </p:nvSpPr>
        <p:spPr/>
        <p:txBody>
          <a:bodyPr/>
          <a:lstStyle/>
          <a:p>
            <a:r>
              <a:rPr lang="en-GB" dirty="0"/>
              <a:t>There are 3 rules and 2 parts that recursive functions should have. </a:t>
            </a:r>
          </a:p>
          <a:p>
            <a:endParaRPr lang="en-GB" dirty="0"/>
          </a:p>
          <a:p>
            <a:r>
              <a:rPr lang="en-GB" dirty="0"/>
              <a:t>Rules</a:t>
            </a:r>
          </a:p>
          <a:p>
            <a:pPr marL="514350" indent="-514350">
              <a:buAutoNum type="arabicPeriod"/>
            </a:pPr>
            <a:r>
              <a:rPr lang="en-GB" dirty="0"/>
              <a:t>It must have a base case </a:t>
            </a:r>
          </a:p>
          <a:p>
            <a:pPr marL="514350" indent="-514350">
              <a:buAutoNum type="arabicPeriod"/>
            </a:pPr>
            <a:r>
              <a:rPr lang="en-GB" dirty="0"/>
              <a:t>It must work towards that base case</a:t>
            </a:r>
          </a:p>
          <a:p>
            <a:pPr marL="514350" indent="-514350">
              <a:buAutoNum type="arabicPeriod"/>
            </a:pPr>
            <a:r>
              <a:rPr lang="en-GB" dirty="0"/>
              <a:t>It must call itself </a:t>
            </a:r>
          </a:p>
          <a:p>
            <a:pPr marL="514350" indent="-514350">
              <a:buAutoNum type="arabicPeriod"/>
            </a:pPr>
            <a:endParaRPr lang="en-GB" dirty="0"/>
          </a:p>
          <a:p>
            <a:pPr marL="0" indent="0"/>
            <a:r>
              <a:rPr lang="en-GB" dirty="0"/>
              <a:t>Parts</a:t>
            </a:r>
          </a:p>
          <a:p>
            <a:pPr marL="0" indent="0"/>
            <a:r>
              <a:rPr lang="en-GB" dirty="0"/>
              <a:t>Recursive functions have two parts to them. Or two cases. A base case and a general case, sometimes the general case is called the recursive case</a:t>
            </a:r>
          </a:p>
          <a:p>
            <a:pPr marL="0" indent="0"/>
            <a:endParaRPr lang="en-GB" dirty="0"/>
          </a:p>
          <a:p>
            <a:pPr marL="514350" indent="-514350">
              <a:buAutoNum type="arabicPeriod"/>
            </a:pPr>
            <a:endParaRPr lang="en-GB" dirty="0"/>
          </a:p>
        </p:txBody>
      </p:sp>
    </p:spTree>
    <p:extLst>
      <p:ext uri="{BB962C8B-B14F-4D97-AF65-F5344CB8AC3E}">
        <p14:creationId xmlns:p14="http://schemas.microsoft.com/office/powerpoint/2010/main" val="363618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E6E6-A6DE-7B41-92AA-4E9CD0F5614D}"/>
              </a:ext>
            </a:extLst>
          </p:cNvPr>
          <p:cNvSpPr>
            <a:spLocks noGrp="1"/>
          </p:cNvSpPr>
          <p:nvPr>
            <p:ph type="title"/>
          </p:nvPr>
        </p:nvSpPr>
        <p:spPr/>
        <p:txBody>
          <a:bodyPr>
            <a:normAutofit fontScale="90000"/>
          </a:bodyPr>
          <a:lstStyle/>
          <a:p>
            <a:r>
              <a:rPr lang="en-GB" dirty="0"/>
              <a:t>Example from Cambridge</a:t>
            </a:r>
          </a:p>
        </p:txBody>
      </p:sp>
      <p:sp>
        <p:nvSpPr>
          <p:cNvPr id="3" name="Content Placeholder 2">
            <a:extLst>
              <a:ext uri="{FF2B5EF4-FFF2-40B4-BE49-F238E27FC236}">
                <a16:creationId xmlns:a16="http://schemas.microsoft.com/office/drawing/2014/main" id="{7FF07E21-F398-264C-8960-C150FF449450}"/>
              </a:ext>
            </a:extLst>
          </p:cNvPr>
          <p:cNvSpPr>
            <a:spLocks noGrp="1"/>
          </p:cNvSpPr>
          <p:nvPr>
            <p:ph idx="1"/>
          </p:nvPr>
        </p:nvSpPr>
        <p:spPr/>
        <p:txBody>
          <a:bodyPr>
            <a:normAutofit fontScale="92500" lnSpcReduction="10000"/>
          </a:bodyPr>
          <a:lstStyle/>
          <a:p>
            <a:r>
              <a:rPr lang="en-GB" dirty="0"/>
              <a:t>Factorials.  (example 5 factorial is written as 5! And it means 5*5 then 5*4 then 5*3 then 5*2 then 5*1</a:t>
            </a:r>
          </a:p>
          <a:p>
            <a:endParaRPr lang="en-GB" dirty="0"/>
          </a:p>
          <a:p>
            <a:r>
              <a:rPr lang="en-GB" dirty="0"/>
              <a:t>The rule for an empty product is 0! = 1</a:t>
            </a:r>
          </a:p>
          <a:p>
            <a:endParaRPr lang="en-GB" dirty="0"/>
          </a:p>
          <a:p>
            <a:r>
              <a:rPr lang="en-GB" dirty="0"/>
              <a:t>0! = 1 is explicitly defined. It does not need to loop on itself or call itself. It just solely is. This is our base case. </a:t>
            </a:r>
          </a:p>
          <a:p>
            <a:endParaRPr lang="en-GB" dirty="0"/>
          </a:p>
          <a:p>
            <a:r>
              <a:rPr lang="en-GB" dirty="0"/>
              <a:t>If we have a formula such as </a:t>
            </a:r>
          </a:p>
          <a:p>
            <a:r>
              <a:rPr lang="en-GB" dirty="0"/>
              <a:t>n! = n x (n-1)! </a:t>
            </a:r>
          </a:p>
          <a:p>
            <a:r>
              <a:rPr lang="en-GB" dirty="0"/>
              <a:t>This formula will have to loop on itself again and again*. This is our general / recursive case. </a:t>
            </a:r>
          </a:p>
          <a:p>
            <a:endParaRPr lang="en-GB" dirty="0"/>
          </a:p>
          <a:p>
            <a:r>
              <a:rPr lang="en-GB" dirty="0"/>
              <a:t>It doesn’t actually loop forever, just until a condition has been met. In this example it will be until our base case has been reached. </a:t>
            </a:r>
          </a:p>
          <a:p>
            <a:endParaRPr lang="en-GB" dirty="0"/>
          </a:p>
        </p:txBody>
      </p:sp>
    </p:spTree>
    <p:extLst>
      <p:ext uri="{BB962C8B-B14F-4D97-AF65-F5344CB8AC3E}">
        <p14:creationId xmlns:p14="http://schemas.microsoft.com/office/powerpoint/2010/main" val="185117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 = n x (n-1)! </a:t>
            </a:r>
          </a:p>
        </p:txBody>
      </p:sp>
      <p:sp>
        <p:nvSpPr>
          <p:cNvPr id="3" name="Content Placeholder 2"/>
          <p:cNvSpPr>
            <a:spLocks noGrp="1"/>
          </p:cNvSpPr>
          <p:nvPr>
            <p:ph idx="1"/>
          </p:nvPr>
        </p:nvSpPr>
        <p:spPr/>
        <p:txBody>
          <a:bodyPr>
            <a:normAutofit fontScale="92500" lnSpcReduction="20000"/>
          </a:bodyPr>
          <a:lstStyle/>
          <a:p>
            <a:r>
              <a:rPr lang="en-GB" dirty="0"/>
              <a:t>If we start with the number 4 </a:t>
            </a:r>
          </a:p>
          <a:p>
            <a:endParaRPr lang="en-GB" dirty="0"/>
          </a:p>
          <a:p>
            <a:r>
              <a:rPr lang="en-GB" dirty="0">
                <a:solidFill>
                  <a:srgbClr val="FFFF00"/>
                </a:solidFill>
              </a:rPr>
              <a:t>4! = 4 x (4-1)!  = 4 x 3!</a:t>
            </a:r>
          </a:p>
          <a:p>
            <a:r>
              <a:rPr lang="en-GB" dirty="0">
                <a:solidFill>
                  <a:srgbClr val="FFFF00"/>
                </a:solidFill>
              </a:rPr>
              <a:t>3! = 3 x (3-1)! = 3 x 2!</a:t>
            </a:r>
          </a:p>
          <a:p>
            <a:r>
              <a:rPr lang="en-GB" dirty="0">
                <a:solidFill>
                  <a:srgbClr val="FFFF00"/>
                </a:solidFill>
              </a:rPr>
              <a:t>2! = 2 x (2-1)! = 2 x 1!</a:t>
            </a:r>
          </a:p>
          <a:p>
            <a:r>
              <a:rPr lang="en-GB" dirty="0">
                <a:solidFill>
                  <a:srgbClr val="FFFF00"/>
                </a:solidFill>
              </a:rPr>
              <a:t>1! = 1 x (1-1)! = 1 x 0! </a:t>
            </a:r>
          </a:p>
          <a:p>
            <a:r>
              <a:rPr lang="en-GB" dirty="0">
                <a:solidFill>
                  <a:schemeClr val="bg1"/>
                </a:solidFill>
              </a:rPr>
              <a:t>0! = 1 </a:t>
            </a:r>
          </a:p>
          <a:p>
            <a:endParaRPr lang="en-GB" dirty="0"/>
          </a:p>
          <a:p>
            <a:r>
              <a:rPr lang="en-GB" dirty="0"/>
              <a:t>The yellow parts are the recursive function. We keep going until we get to the base value of 0! = 1</a:t>
            </a:r>
          </a:p>
          <a:p>
            <a:endParaRPr lang="en-GB" dirty="0"/>
          </a:p>
          <a:p>
            <a:r>
              <a:rPr lang="en-GB" dirty="0"/>
              <a:t>A base case can give a result without using a general case. So for example if we started with the number 0 and not 4 then we would have no need for recursion, we already reached our base case. </a:t>
            </a:r>
          </a:p>
          <a:p>
            <a:endParaRPr lang="en-GB" dirty="0"/>
          </a:p>
          <a:p>
            <a:r>
              <a:rPr lang="en-GB" dirty="0"/>
              <a:t>A general case must come closer to base case with each recursion</a:t>
            </a:r>
          </a:p>
          <a:p>
            <a:endParaRPr lang="en-GB" dirty="0"/>
          </a:p>
          <a:p>
            <a:endParaRPr lang="en-GB" dirty="0"/>
          </a:p>
          <a:p>
            <a:endParaRPr lang="en-GB" dirty="0"/>
          </a:p>
        </p:txBody>
      </p:sp>
    </p:spTree>
    <p:extLst>
      <p:ext uri="{BB962C8B-B14F-4D97-AF65-F5344CB8AC3E}">
        <p14:creationId xmlns:p14="http://schemas.microsoft.com/office/powerpoint/2010/main" val="1262253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Trace tables</a:t>
            </a:r>
          </a:p>
        </p:txBody>
      </p:sp>
      <p:sp>
        <p:nvSpPr>
          <p:cNvPr id="3" name="Content Placeholder 2"/>
          <p:cNvSpPr>
            <a:spLocks noGrp="1"/>
          </p:cNvSpPr>
          <p:nvPr>
            <p:ph idx="1"/>
          </p:nvPr>
        </p:nvSpPr>
        <p:spPr/>
        <p:txBody>
          <a:bodyPr/>
          <a:lstStyle/>
          <a:p>
            <a:r>
              <a:rPr lang="en-GB" dirty="0"/>
              <a:t>Your exam may ask you to draw a trace table for a recursive algorithm. </a:t>
            </a:r>
          </a:p>
          <a:p>
            <a:endParaRPr lang="en-GB" dirty="0"/>
          </a:p>
          <a:p>
            <a:r>
              <a:rPr lang="en-GB" dirty="0"/>
              <a:t>Just be careful where you put your OUTPUT / Print</a:t>
            </a:r>
          </a:p>
          <a:p>
            <a:endParaRPr lang="en-GB" dirty="0"/>
          </a:p>
          <a:p>
            <a:endParaRPr lang="en-GB" dirty="0"/>
          </a:p>
        </p:txBody>
      </p:sp>
    </p:spTree>
    <p:extLst>
      <p:ext uri="{BB962C8B-B14F-4D97-AF65-F5344CB8AC3E}">
        <p14:creationId xmlns:p14="http://schemas.microsoft.com/office/powerpoint/2010/main" val="283465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Differences</a:t>
            </a:r>
          </a:p>
        </p:txBody>
      </p:sp>
      <p:sp>
        <p:nvSpPr>
          <p:cNvPr id="3" name="Content Placeholder 2"/>
          <p:cNvSpPr>
            <a:spLocks noGrp="1"/>
          </p:cNvSpPr>
          <p:nvPr>
            <p:ph idx="1"/>
          </p:nvPr>
        </p:nvSpPr>
        <p:spPr/>
        <p:txBody>
          <a:bodyPr>
            <a:normAutofit fontScale="92500"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first example (left) shows the output at the start. 0 will be outputted but no other numbers. </a:t>
            </a:r>
          </a:p>
          <a:p>
            <a:endParaRPr lang="en-GB" dirty="0"/>
          </a:p>
          <a:p>
            <a:r>
              <a:rPr lang="en-GB" dirty="0"/>
              <a:t>The second example (right) shows the unwinding of the program. After the 4</a:t>
            </a:r>
            <a:r>
              <a:rPr lang="en-GB" baseline="30000" dirty="0"/>
              <a:t>th</a:t>
            </a:r>
            <a:r>
              <a:rPr lang="en-GB" dirty="0"/>
              <a:t> pass the base is reached. But then control goes to the third pass, then the second and then the first. </a:t>
            </a:r>
          </a:p>
        </p:txBody>
      </p:sp>
      <p:pic>
        <p:nvPicPr>
          <p:cNvPr id="4" name="Picture 3"/>
          <p:cNvPicPr>
            <a:picLocks noChangeAspect="1"/>
          </p:cNvPicPr>
          <p:nvPr/>
        </p:nvPicPr>
        <p:blipFill>
          <a:blip r:embed="rId2"/>
          <a:stretch>
            <a:fillRect/>
          </a:stretch>
        </p:blipFill>
        <p:spPr>
          <a:xfrm rot="240213">
            <a:off x="72525" y="768870"/>
            <a:ext cx="4482976" cy="1821863"/>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9913" b="99708" l="3385" r="89934">
                        <a14:foregroundMark x1="5407" y1="34694" x2="88923" y2="71720"/>
                        <a14:foregroundMark x1="83473" y1="27114" x2="84703" y2="75510"/>
                        <a14:foregroundMark x1="76967" y1="76676" x2="43736" y2="63557"/>
                        <a14:foregroundMark x1="7077" y1="46064" x2="21319" y2="79009"/>
                        <a14:foregroundMark x1="6549" y1="71574" x2="13407" y2="95335"/>
                        <a14:foregroundMark x1="27912" y1="70408" x2="29538" y2="90379"/>
                        <a14:foregroundMark x1="37275" y1="83528" x2="45978" y2="81195"/>
                        <a14:backgroundMark x1="43473" y1="5102" x2="57099" y2="1749"/>
                        <a14:backgroundMark x1="68088" y1="90087" x2="30989" y2="96939"/>
                        <a14:backgroundMark x1="24923" y1="97085" x2="18989" y2="97376"/>
                        <a14:backgroundMark x1="15429" y1="97230" x2="3516" y2="99271"/>
                      </a14:backgroundRemoval>
                    </a14:imgEffect>
                  </a14:imgLayer>
                </a14:imgProps>
              </a:ext>
            </a:extLst>
          </a:blip>
          <a:stretch>
            <a:fillRect/>
          </a:stretch>
        </p:blipFill>
        <p:spPr>
          <a:xfrm rot="316915">
            <a:off x="-150413" y="2291233"/>
            <a:ext cx="6077289" cy="1832536"/>
          </a:xfrm>
          <a:prstGeom prst="rect">
            <a:avLst/>
          </a:prstGeom>
        </p:spPr>
      </p:pic>
      <p:pic>
        <p:nvPicPr>
          <p:cNvPr id="8" name="Picture 7"/>
          <p:cNvPicPr>
            <a:picLocks noChangeAspect="1"/>
          </p:cNvPicPr>
          <p:nvPr/>
        </p:nvPicPr>
        <p:blipFill>
          <a:blip r:embed="rId5"/>
          <a:stretch>
            <a:fillRect/>
          </a:stretch>
        </p:blipFill>
        <p:spPr>
          <a:xfrm>
            <a:off x="7450111" y="614595"/>
            <a:ext cx="4741889" cy="2022134"/>
          </a:xfrm>
          <a:prstGeom prst="rect">
            <a:avLst/>
          </a:prstGeom>
        </p:spPr>
      </p:pic>
      <p:pic>
        <p:nvPicPr>
          <p:cNvPr id="9" name="Picture 8"/>
          <p:cNvPicPr>
            <a:picLocks noChangeAspect="1"/>
          </p:cNvPicPr>
          <p:nvPr/>
        </p:nvPicPr>
        <p:blipFill>
          <a:blip r:embed="rId6"/>
          <a:stretch>
            <a:fillRect/>
          </a:stretch>
        </p:blipFill>
        <p:spPr>
          <a:xfrm>
            <a:off x="6550702" y="2636729"/>
            <a:ext cx="5641298" cy="1543547"/>
          </a:xfrm>
          <a:prstGeom prst="rect">
            <a:avLst/>
          </a:prstGeom>
        </p:spPr>
      </p:pic>
    </p:spTree>
    <p:extLst>
      <p:ext uri="{BB962C8B-B14F-4D97-AF65-F5344CB8AC3E}">
        <p14:creationId xmlns:p14="http://schemas.microsoft.com/office/powerpoint/2010/main" val="36028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024C-0A00-454D-A449-3E95F39F07FC}"/>
              </a:ext>
            </a:extLst>
          </p:cNvPr>
          <p:cNvSpPr>
            <a:spLocks noGrp="1"/>
          </p:cNvSpPr>
          <p:nvPr>
            <p:ph type="title"/>
          </p:nvPr>
        </p:nvSpPr>
        <p:spPr/>
        <p:txBody>
          <a:bodyPr>
            <a:normAutofit fontScale="90000"/>
          </a:bodyPr>
          <a:lstStyle/>
          <a:p>
            <a:r>
              <a:rPr lang="en-GB" dirty="0"/>
              <a:t>Unwinding and Stacks</a:t>
            </a:r>
          </a:p>
        </p:txBody>
      </p:sp>
      <p:sp>
        <p:nvSpPr>
          <p:cNvPr id="3" name="Content Placeholder 2">
            <a:extLst>
              <a:ext uri="{FF2B5EF4-FFF2-40B4-BE49-F238E27FC236}">
                <a16:creationId xmlns:a16="http://schemas.microsoft.com/office/drawing/2014/main" id="{9D2051DF-C260-EF41-AA01-084F2A640028}"/>
              </a:ext>
            </a:extLst>
          </p:cNvPr>
          <p:cNvSpPr>
            <a:spLocks noGrp="1"/>
          </p:cNvSpPr>
          <p:nvPr>
            <p:ph idx="1"/>
          </p:nvPr>
        </p:nvSpPr>
        <p:spPr/>
        <p:txBody>
          <a:bodyPr>
            <a:normAutofit fontScale="92500" lnSpcReduction="10000"/>
          </a:bodyPr>
          <a:lstStyle/>
          <a:p>
            <a:r>
              <a:rPr lang="en-GB" dirty="0"/>
              <a:t>We just said  </a:t>
            </a:r>
            <a:r>
              <a:rPr lang="en-GB" i="1" dirty="0"/>
              <a:t>“The second example (right) shows the unwinding of the program. After the 4</a:t>
            </a:r>
            <a:r>
              <a:rPr lang="en-GB" i="1" baseline="30000" dirty="0"/>
              <a:t>th</a:t>
            </a:r>
            <a:r>
              <a:rPr lang="en-GB" i="1" dirty="0"/>
              <a:t> pass the base is reached. But then control goes to the third pass, then the second and then the first.”</a:t>
            </a:r>
          </a:p>
          <a:p>
            <a:endParaRPr lang="en-GB" i="1" dirty="0"/>
          </a:p>
          <a:p>
            <a:r>
              <a:rPr lang="en-GB" dirty="0"/>
              <a:t>But what is unwinding? </a:t>
            </a:r>
          </a:p>
          <a:p>
            <a:endParaRPr lang="en-GB" dirty="0"/>
          </a:p>
          <a:p>
            <a:r>
              <a:rPr lang="en-GB" dirty="0"/>
              <a:t>Well let’s do winding and unwinding </a:t>
            </a:r>
          </a:p>
          <a:p>
            <a:endParaRPr lang="en-GB" dirty="0"/>
          </a:p>
          <a:p>
            <a:r>
              <a:rPr lang="en-GB" dirty="0"/>
              <a:t>Winding = When your function works down to its base case layer by layer </a:t>
            </a:r>
          </a:p>
          <a:p>
            <a:endParaRPr lang="en-GB" dirty="0"/>
          </a:p>
          <a:p>
            <a:r>
              <a:rPr lang="en-GB" dirty="0"/>
              <a:t>Unwinding = When your functions reaches the base case and now works back up and gives you the answers / values</a:t>
            </a:r>
          </a:p>
          <a:p>
            <a:endParaRPr lang="en-GB" dirty="0"/>
          </a:p>
          <a:p>
            <a:r>
              <a:rPr lang="en-GB" dirty="0"/>
              <a:t>Stacks = Data Structure. Push and Pop data from it</a:t>
            </a:r>
          </a:p>
          <a:p>
            <a:endParaRPr lang="en-GB" dirty="0"/>
          </a:p>
        </p:txBody>
      </p:sp>
    </p:spTree>
    <p:extLst>
      <p:ext uri="{BB962C8B-B14F-4D97-AF65-F5344CB8AC3E}">
        <p14:creationId xmlns:p14="http://schemas.microsoft.com/office/powerpoint/2010/main" val="2662280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1107</Words>
  <Application>Microsoft Macintosh PowerPoint</Application>
  <PresentationFormat>Widescreen</PresentationFormat>
  <Paragraphs>188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19.2 Recursion </vt:lpstr>
      <vt:lpstr>Today</vt:lpstr>
      <vt:lpstr>Recursion</vt:lpstr>
      <vt:lpstr>Recursion Rules</vt:lpstr>
      <vt:lpstr>Example from Cambridge</vt:lpstr>
      <vt:lpstr>n! = n x (n-1)! </vt:lpstr>
      <vt:lpstr>Trace tables</vt:lpstr>
      <vt:lpstr>Differences</vt:lpstr>
      <vt:lpstr>Unwinding and Stacks</vt:lpstr>
      <vt:lpstr>Example </vt:lpstr>
      <vt:lpstr>Python Example</vt:lpstr>
      <vt:lpstr>Why stacks?</vt:lpstr>
      <vt:lpstr>Compiler and stacks</vt:lpstr>
      <vt:lpstr>Boxes</vt:lpstr>
      <vt:lpstr>Recursion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19.2 Recursion </dc:title>
  <dc:creator>amar anwar</dc:creator>
  <cp:lastModifiedBy>amar anwar</cp:lastModifiedBy>
  <cp:revision>4</cp:revision>
  <dcterms:created xsi:type="dcterms:W3CDTF">2020-10-27T00:33:38Z</dcterms:created>
  <dcterms:modified xsi:type="dcterms:W3CDTF">2021-02-22T05:55:47Z</dcterms:modified>
</cp:coreProperties>
</file>